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1" r:id="rId4"/>
    <p:sldId id="258" r:id="rId5"/>
    <p:sldId id="259" r:id="rId6"/>
    <p:sldId id="260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26" autoAdjust="0"/>
    <p:restoredTop sz="94660"/>
  </p:normalViewPr>
  <p:slideViewPr>
    <p:cSldViewPr>
      <p:cViewPr varScale="1">
        <p:scale>
          <a:sx n="68" d="100"/>
          <a:sy n="68" d="100"/>
        </p:scale>
        <p:origin x="-1446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Cliquez pour modifier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8221AC-EC62-41ED-96BC-DEC194AD32F8}" type="datetimeFigureOut">
              <a:rPr lang="fr-FR" smtClean="0"/>
              <a:pPr/>
              <a:t>24/11/2023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7483A-2855-4754-951A-A6E0D504029C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8221AC-EC62-41ED-96BC-DEC194AD32F8}" type="datetimeFigureOut">
              <a:rPr lang="fr-FR" smtClean="0"/>
              <a:pPr/>
              <a:t>24/11/2023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7483A-2855-4754-951A-A6E0D504029C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8221AC-EC62-41ED-96BC-DEC194AD32F8}" type="datetimeFigureOut">
              <a:rPr lang="fr-FR" smtClean="0"/>
              <a:pPr/>
              <a:t>24/11/2023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7483A-2855-4754-951A-A6E0D504029C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8221AC-EC62-41ED-96BC-DEC194AD32F8}" type="datetimeFigureOut">
              <a:rPr lang="fr-FR" smtClean="0"/>
              <a:pPr/>
              <a:t>24/11/2023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7483A-2855-4754-951A-A6E0D504029C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8221AC-EC62-41ED-96BC-DEC194AD32F8}" type="datetimeFigureOut">
              <a:rPr lang="fr-FR" smtClean="0"/>
              <a:pPr/>
              <a:t>24/11/2023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7483A-2855-4754-951A-A6E0D504029C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8221AC-EC62-41ED-96BC-DEC194AD32F8}" type="datetimeFigureOut">
              <a:rPr lang="fr-FR" smtClean="0"/>
              <a:pPr/>
              <a:t>24/11/2023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7483A-2855-4754-951A-A6E0D504029C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8221AC-EC62-41ED-96BC-DEC194AD32F8}" type="datetimeFigureOut">
              <a:rPr lang="fr-FR" smtClean="0"/>
              <a:pPr/>
              <a:t>24/11/2023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7483A-2855-4754-951A-A6E0D504029C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8221AC-EC62-41ED-96BC-DEC194AD32F8}" type="datetimeFigureOut">
              <a:rPr lang="fr-FR" smtClean="0"/>
              <a:pPr/>
              <a:t>24/11/2023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7483A-2855-4754-951A-A6E0D504029C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8221AC-EC62-41ED-96BC-DEC194AD32F8}" type="datetimeFigureOut">
              <a:rPr lang="fr-FR" smtClean="0"/>
              <a:pPr/>
              <a:t>24/11/2023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7483A-2855-4754-951A-A6E0D504029C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8221AC-EC62-41ED-96BC-DEC194AD32F8}" type="datetimeFigureOut">
              <a:rPr lang="fr-FR" smtClean="0"/>
              <a:pPr/>
              <a:t>24/11/2023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7483A-2855-4754-951A-A6E0D504029C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8221AC-EC62-41ED-96BC-DEC194AD32F8}" type="datetimeFigureOut">
              <a:rPr lang="fr-FR" smtClean="0"/>
              <a:pPr/>
              <a:t>24/11/2023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7483A-2855-4754-951A-A6E0D504029C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8221AC-EC62-41ED-96BC-DEC194AD32F8}" type="datetimeFigureOut">
              <a:rPr lang="fr-FR" smtClean="0"/>
              <a:pPr/>
              <a:t>24/11/2023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57483A-2855-4754-951A-A6E0D504029C}" type="slidenum">
              <a:rPr lang="fr-FR" smtClean="0"/>
              <a:pPr/>
              <a:t>‹N°›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openxmlformats.org/officeDocument/2006/relationships/image" Target="../media/image8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em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395536" y="1338337"/>
            <a:ext cx="8422704" cy="1802631"/>
          </a:xfrm>
        </p:spPr>
        <p:txBody>
          <a:bodyPr>
            <a:normAutofit/>
          </a:bodyPr>
          <a:lstStyle/>
          <a:p>
            <a:r>
              <a:rPr lang="fr-FR" sz="3600" b="1" dirty="0" smtClean="0">
                <a:solidFill>
                  <a:schemeClr val="tx2">
                    <a:lumMod val="75000"/>
                  </a:schemeClr>
                </a:solidFill>
              </a:rPr>
              <a:t>L’outil RAIES: spatialisation de points de vue d’individus interviewés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sz="1300" dirty="0" smtClean="0"/>
              <a:t/>
            </a:r>
            <a:br>
              <a:rPr lang="fr-FR" sz="1300" dirty="0" smtClean="0"/>
            </a:br>
            <a:r>
              <a:rPr lang="fr-FR" sz="1600" b="1" dirty="0" smtClean="0">
                <a:latin typeface="+mn-lt"/>
              </a:rPr>
              <a:t>Eric Masson TVES-Lille ULR 4477 </a:t>
            </a:r>
            <a:endParaRPr lang="fr-FR" sz="1600" b="1" dirty="0">
              <a:latin typeface="+mn-lt"/>
            </a:endParaRP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441376" y="3356992"/>
            <a:ext cx="6400800" cy="1080120"/>
          </a:xfrm>
        </p:spPr>
        <p:txBody>
          <a:bodyPr>
            <a:noAutofit/>
          </a:bodyPr>
          <a:lstStyle/>
          <a:p>
            <a:r>
              <a:rPr lang="fr-FR" sz="2000" b="1" dirty="0" smtClean="0">
                <a:solidFill>
                  <a:schemeClr val="tx2">
                    <a:lumMod val="50000"/>
                  </a:schemeClr>
                </a:solidFill>
              </a:rPr>
              <a:t>Journées du GDR MAGIS 22-24/11 2023</a:t>
            </a:r>
          </a:p>
          <a:p>
            <a:r>
              <a:rPr lang="fr-FR" sz="2000" b="1" dirty="0" smtClean="0">
                <a:solidFill>
                  <a:schemeClr val="tx2">
                    <a:lumMod val="50000"/>
                  </a:schemeClr>
                </a:solidFill>
              </a:rPr>
              <a:t>Atelier </a:t>
            </a:r>
            <a:r>
              <a:rPr lang="fr-FR" sz="2000" b="1" dirty="0">
                <a:solidFill>
                  <a:schemeClr val="tx2">
                    <a:lumMod val="50000"/>
                  </a:schemeClr>
                </a:solidFill>
              </a:rPr>
              <a:t>AR7 - Humanités Numériques </a:t>
            </a:r>
            <a:r>
              <a:rPr lang="fr-FR" sz="2000" b="1" dirty="0" smtClean="0">
                <a:solidFill>
                  <a:schemeClr val="tx2">
                    <a:lumMod val="50000"/>
                  </a:schemeClr>
                </a:solidFill>
              </a:rPr>
              <a:t>Spatialisées</a:t>
            </a:r>
          </a:p>
          <a:p>
            <a:r>
              <a:rPr lang="fr-FR" sz="2000" b="1" dirty="0" smtClean="0">
                <a:solidFill>
                  <a:schemeClr val="tx2">
                    <a:lumMod val="50000"/>
                  </a:schemeClr>
                </a:solidFill>
              </a:rPr>
              <a:t>Maison des </a:t>
            </a:r>
            <a:r>
              <a:rPr lang="fr-FR" sz="2000" b="1" dirty="0" err="1" smtClean="0">
                <a:solidFill>
                  <a:schemeClr val="tx2">
                    <a:lumMod val="50000"/>
                  </a:schemeClr>
                </a:solidFill>
              </a:rPr>
              <a:t>Suds</a:t>
            </a:r>
            <a:r>
              <a:rPr lang="fr-FR" sz="2000" b="1" dirty="0" smtClean="0">
                <a:solidFill>
                  <a:schemeClr val="tx2">
                    <a:lumMod val="50000"/>
                  </a:schemeClr>
                </a:solidFill>
              </a:rPr>
              <a:t>, Bordeaux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 l="762" t="1989" r="762" b="1989"/>
          <a:stretch>
            <a:fillRect/>
          </a:stretch>
        </p:blipFill>
        <p:spPr bwMode="auto">
          <a:xfrm>
            <a:off x="62824" y="35993"/>
            <a:ext cx="2698666" cy="100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Image 5"/>
          <p:cNvPicPr preferRelativeResize="0"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2824" y="4761148"/>
            <a:ext cx="2066126" cy="900000"/>
          </a:xfrm>
          <a:prstGeom prst="rect">
            <a:avLst/>
          </a:prstGeom>
        </p:spPr>
      </p:pic>
      <p:pic>
        <p:nvPicPr>
          <p:cNvPr id="7" name="Image 6" descr="ULille.sans.baseline-Horizontal-CMJN-Noir.png"/>
          <p:cNvPicPr>
            <a:picLocks noChangeAspect="1"/>
          </p:cNvPicPr>
          <p:nvPr/>
        </p:nvPicPr>
        <p:blipFill>
          <a:blip r:embed="rId4" cstate="print"/>
          <a:srcRect l="10426" t="23745" r="10426" b="24625"/>
          <a:stretch>
            <a:fillRect/>
          </a:stretch>
        </p:blipFill>
        <p:spPr>
          <a:xfrm>
            <a:off x="3335729" y="4851148"/>
            <a:ext cx="2606891" cy="720000"/>
          </a:xfrm>
          <a:prstGeom prst="rect">
            <a:avLst/>
          </a:prstGeom>
        </p:spPr>
      </p:pic>
      <p:pic>
        <p:nvPicPr>
          <p:cNvPr id="8" name="Image 7" descr="Polytech.png"/>
          <p:cNvPicPr>
            <a:picLocks noChangeAspect="1"/>
          </p:cNvPicPr>
          <p:nvPr/>
        </p:nvPicPr>
        <p:blipFill>
          <a:blip r:embed="rId5" cstate="print"/>
          <a:srcRect t="14444" b="13877"/>
          <a:stretch>
            <a:fillRect/>
          </a:stretch>
        </p:blipFill>
        <p:spPr>
          <a:xfrm>
            <a:off x="6361966" y="35993"/>
            <a:ext cx="2674530" cy="1008000"/>
          </a:xfrm>
          <a:prstGeom prst="rect">
            <a:avLst/>
          </a:prstGeom>
        </p:spPr>
      </p:pic>
      <p:pic>
        <p:nvPicPr>
          <p:cNvPr id="9" name="Image 8" descr="tves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370768" y="35993"/>
            <a:ext cx="2381919" cy="1008000"/>
          </a:xfrm>
          <a:prstGeom prst="rect">
            <a:avLst/>
          </a:prstGeom>
        </p:spPr>
      </p:pic>
      <p:pic>
        <p:nvPicPr>
          <p:cNvPr id="10" name="Image 9" descr="ucc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149399" y="4761148"/>
            <a:ext cx="1887097" cy="900000"/>
          </a:xfrm>
          <a:prstGeom prst="rect">
            <a:avLst/>
          </a:prstGeom>
        </p:spPr>
      </p:pic>
      <p:pic>
        <p:nvPicPr>
          <p:cNvPr id="11" name="Image 10" descr="PoR.pn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997152" y="5881632"/>
            <a:ext cx="3039344" cy="900000"/>
          </a:xfrm>
          <a:prstGeom prst="rect">
            <a:avLst/>
          </a:prstGeom>
        </p:spPr>
      </p:pic>
      <p:pic>
        <p:nvPicPr>
          <p:cNvPr id="12" name="Image 11" descr="SC.jp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606550" y="5881632"/>
            <a:ext cx="1771875" cy="900000"/>
          </a:xfrm>
          <a:prstGeom prst="rect">
            <a:avLst/>
          </a:prstGeom>
        </p:spPr>
      </p:pic>
      <p:pic>
        <p:nvPicPr>
          <p:cNvPr id="13" name="Picture 4" descr="Munster Technological University - Wikipedia"/>
          <p:cNvPicPr>
            <a:picLocks noChangeAspect="1" noChangeArrowheads="1"/>
          </p:cNvPicPr>
          <p:nvPr/>
        </p:nvPicPr>
        <p:blipFill>
          <a:blip r:embed="rId10" cstate="print"/>
          <a:srcRect l="6557" t="16002" r="8209" b="19991"/>
          <a:stretch>
            <a:fillRect/>
          </a:stretch>
        </p:blipFill>
        <p:spPr bwMode="auto">
          <a:xfrm>
            <a:off x="62824" y="5881632"/>
            <a:ext cx="2925000" cy="900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xmlns="" id="{5C7F0E88-5601-4E27-86D2-9CDFA23B732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/>
          <a:stretch/>
        </p:blipFill>
        <p:spPr bwMode="auto">
          <a:xfrm>
            <a:off x="0" y="-27384"/>
            <a:ext cx="4382299" cy="291600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xmlns="" id="{4CAF41F6-5BB6-4AE9-A4EB-060CA45FD25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/>
          <a:stretch/>
        </p:blipFill>
        <p:spPr bwMode="auto">
          <a:xfrm>
            <a:off x="4870221" y="-27384"/>
            <a:ext cx="4382299" cy="2916000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xmlns="" id="{A48DD26E-73E0-4C22-8D4F-CEE291C191C9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 bwMode="auto">
          <a:xfrm>
            <a:off x="4924555" y="4005384"/>
            <a:ext cx="4327965" cy="2880000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xmlns="" id="{B56159BC-0D79-4FFD-ABBA-A1651D5B32A2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 bwMode="auto">
          <a:xfrm>
            <a:off x="1" y="4005384"/>
            <a:ext cx="4327965" cy="2880000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xmlns="" id="{56226604-3D66-4064-81A4-89B6791875AC}"/>
              </a:ext>
            </a:extLst>
          </p:cNvPr>
          <p:cNvSpPr txBox="1"/>
          <p:nvPr/>
        </p:nvSpPr>
        <p:spPr>
          <a:xfrm>
            <a:off x="0" y="2852936"/>
            <a:ext cx="26691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dirty="0" err="1"/>
              <a:t>Researcher</a:t>
            </a:r>
            <a:r>
              <a:rPr lang="fr-FR" sz="1600" dirty="0"/>
              <a:t> </a:t>
            </a:r>
            <a:r>
              <a:rPr lang="fr-FR" sz="1600" dirty="0" err="1"/>
              <a:t>with</a:t>
            </a:r>
            <a:r>
              <a:rPr lang="fr-FR" sz="1600" dirty="0"/>
              <a:t> GIS Expertise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9F48CB27-6DDC-423F-8BE4-96DD4CA2FD63}"/>
              </a:ext>
            </a:extLst>
          </p:cNvPr>
          <p:cNvSpPr/>
          <p:nvPr/>
        </p:nvSpPr>
        <p:spPr>
          <a:xfrm>
            <a:off x="4572001" y="2852936"/>
            <a:ext cx="45720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fr-FR" sz="1600" dirty="0" err="1">
                <a:latin typeface="Open Sans"/>
                <a:ea typeface="Calibri" panose="020F0502020204030204" pitchFamily="34" charset="0"/>
                <a:cs typeface="Open Sans"/>
              </a:rPr>
              <a:t>Researcher</a:t>
            </a:r>
            <a:r>
              <a:rPr lang="fr-FR" sz="1600" dirty="0">
                <a:latin typeface="Open Sans"/>
                <a:ea typeface="Calibri" panose="020F0502020204030204" pitchFamily="34" charset="0"/>
                <a:cs typeface="Open Sans"/>
              </a:rPr>
              <a:t> </a:t>
            </a:r>
            <a:r>
              <a:rPr lang="fr-FR" sz="1600" dirty="0" err="1">
                <a:latin typeface="Open Sans"/>
                <a:ea typeface="Calibri" panose="020F0502020204030204" pitchFamily="34" charset="0"/>
                <a:cs typeface="Open Sans"/>
              </a:rPr>
              <a:t>with</a:t>
            </a:r>
            <a:r>
              <a:rPr lang="fr-FR" sz="1600" dirty="0">
                <a:latin typeface="Open Sans"/>
                <a:ea typeface="Calibri" panose="020F0502020204030204" pitchFamily="34" charset="0"/>
                <a:cs typeface="Open Sans"/>
              </a:rPr>
              <a:t> GIS </a:t>
            </a:r>
            <a:r>
              <a:rPr lang="fr-FR" sz="1600" dirty="0" err="1">
                <a:latin typeface="Open Sans"/>
                <a:ea typeface="Calibri" panose="020F0502020204030204" pitchFamily="34" charset="0"/>
                <a:cs typeface="Open Sans"/>
              </a:rPr>
              <a:t>remote</a:t>
            </a:r>
            <a:r>
              <a:rPr lang="fr-FR" sz="1600" dirty="0">
                <a:latin typeface="Open Sans"/>
                <a:ea typeface="Calibri" panose="020F0502020204030204" pitchFamily="34" charset="0"/>
                <a:cs typeface="Open Sans"/>
              </a:rPr>
              <a:t> </a:t>
            </a:r>
            <a:r>
              <a:rPr lang="fr-FR" sz="1600" dirty="0" err="1">
                <a:latin typeface="Open Sans"/>
                <a:ea typeface="Calibri" panose="020F0502020204030204" pitchFamily="34" charset="0"/>
                <a:cs typeface="Open Sans"/>
              </a:rPr>
              <a:t>sensing</a:t>
            </a:r>
            <a:r>
              <a:rPr lang="fr-FR" sz="1600" dirty="0">
                <a:latin typeface="Open Sans"/>
                <a:ea typeface="Calibri" panose="020F0502020204030204" pitchFamily="34" charset="0"/>
                <a:cs typeface="Open Sans"/>
              </a:rPr>
              <a:t> expertise</a:t>
            </a:r>
            <a:endParaRPr lang="fr-FR" sz="16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96B896B5-EBDA-41A2-9F3F-0E10D4AE4747}"/>
              </a:ext>
            </a:extLst>
          </p:cNvPr>
          <p:cNvSpPr/>
          <p:nvPr/>
        </p:nvSpPr>
        <p:spPr>
          <a:xfrm>
            <a:off x="5868144" y="3365402"/>
            <a:ext cx="3275856" cy="711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05000"/>
              </a:lnSpc>
              <a:spcAft>
                <a:spcPts val="800"/>
              </a:spcAft>
            </a:pPr>
            <a:r>
              <a:rPr lang="fr-FR" sz="1600" dirty="0" err="1">
                <a:latin typeface="Open Sans"/>
                <a:ea typeface="Calibri" panose="020F0502020204030204" pitchFamily="34" charset="0"/>
                <a:cs typeface="Open Sans"/>
              </a:rPr>
              <a:t>Engineer</a:t>
            </a:r>
            <a:r>
              <a:rPr lang="fr-FR" sz="1600" dirty="0">
                <a:latin typeface="Open Sans"/>
                <a:ea typeface="Calibri" panose="020F0502020204030204" pitchFamily="34" charset="0"/>
                <a:cs typeface="Open Sans"/>
              </a:rPr>
              <a:t> </a:t>
            </a:r>
            <a:r>
              <a:rPr lang="fr-FR" sz="1600" dirty="0" err="1">
                <a:latin typeface="Open Sans"/>
                <a:ea typeface="Calibri" panose="020F0502020204030204" pitchFamily="34" charset="0"/>
                <a:cs typeface="Open Sans"/>
              </a:rPr>
              <a:t>with</a:t>
            </a:r>
            <a:r>
              <a:rPr lang="fr-FR" sz="1600" dirty="0">
                <a:latin typeface="Open Sans"/>
                <a:ea typeface="Calibri" panose="020F0502020204030204" pitchFamily="34" charset="0"/>
                <a:cs typeface="Open Sans"/>
              </a:rPr>
              <a:t> expertise </a:t>
            </a:r>
            <a:r>
              <a:rPr lang="fr-FR" sz="1600" dirty="0" smtClean="0">
                <a:latin typeface="Open Sans"/>
                <a:ea typeface="Calibri" panose="020F0502020204030204" pitchFamily="34" charset="0"/>
                <a:cs typeface="Open Sans"/>
              </a:rPr>
              <a:t>in</a:t>
            </a:r>
          </a:p>
          <a:p>
            <a:pPr algn="r">
              <a:lnSpc>
                <a:spcPct val="105000"/>
              </a:lnSpc>
              <a:spcAft>
                <a:spcPts val="800"/>
              </a:spcAft>
            </a:pPr>
            <a:r>
              <a:rPr lang="fr-FR" sz="1600" dirty="0" smtClean="0">
                <a:latin typeface="Open Sans"/>
                <a:ea typeface="Calibri" panose="020F0502020204030204" pitchFamily="34" charset="0"/>
                <a:cs typeface="Open Sans"/>
              </a:rPr>
              <a:t>tidal </a:t>
            </a:r>
            <a:r>
              <a:rPr lang="fr-FR" sz="1600" dirty="0" err="1">
                <a:latin typeface="Open Sans"/>
                <a:ea typeface="Calibri" panose="020F0502020204030204" pitchFamily="34" charset="0"/>
                <a:cs typeface="Open Sans"/>
              </a:rPr>
              <a:t>powerplant</a:t>
            </a:r>
            <a:r>
              <a:rPr lang="fr-FR" sz="1600" dirty="0">
                <a:latin typeface="Open Sans"/>
                <a:ea typeface="Calibri" panose="020F0502020204030204" pitchFamily="34" charset="0"/>
                <a:cs typeface="Open Sans"/>
              </a:rPr>
              <a:t> production  </a:t>
            </a:r>
            <a:endParaRPr lang="fr-FR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E06581F6-EEDD-48FD-A874-9B99810A3F78}"/>
              </a:ext>
            </a:extLst>
          </p:cNvPr>
          <p:cNvSpPr/>
          <p:nvPr/>
        </p:nvSpPr>
        <p:spPr>
          <a:xfrm>
            <a:off x="0" y="3645344"/>
            <a:ext cx="442798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600" dirty="0" err="1">
                <a:latin typeface="Open Sans"/>
                <a:ea typeface="Calibri" panose="020F0502020204030204" pitchFamily="34" charset="0"/>
                <a:cs typeface="Open Sans"/>
              </a:rPr>
              <a:t>Researcher</a:t>
            </a:r>
            <a:r>
              <a:rPr lang="fr-FR" sz="1600" dirty="0">
                <a:latin typeface="Open Sans"/>
                <a:ea typeface="Calibri" panose="020F0502020204030204" pitchFamily="34" charset="0"/>
                <a:cs typeface="Open Sans"/>
              </a:rPr>
              <a:t> </a:t>
            </a:r>
            <a:r>
              <a:rPr lang="fr-FR" sz="1600" dirty="0" err="1">
                <a:latin typeface="Open Sans"/>
                <a:ea typeface="Calibri" panose="020F0502020204030204" pitchFamily="34" charset="0"/>
                <a:cs typeface="Open Sans"/>
              </a:rPr>
              <a:t>with</a:t>
            </a:r>
            <a:r>
              <a:rPr lang="fr-FR" sz="1600" dirty="0">
                <a:latin typeface="Open Sans"/>
                <a:ea typeface="Calibri" panose="020F0502020204030204" pitchFamily="34" charset="0"/>
                <a:cs typeface="Open Sans"/>
              </a:rPr>
              <a:t> </a:t>
            </a:r>
            <a:r>
              <a:rPr lang="fr-FR" sz="1600" dirty="0" err="1">
                <a:latin typeface="Open Sans"/>
                <a:ea typeface="Calibri" panose="020F0502020204030204" pitchFamily="34" charset="0"/>
                <a:cs typeface="Open Sans"/>
              </a:rPr>
              <a:t>Geographical</a:t>
            </a:r>
            <a:r>
              <a:rPr lang="fr-FR" sz="1600" dirty="0">
                <a:latin typeface="Open Sans"/>
                <a:ea typeface="Calibri" panose="020F0502020204030204" pitchFamily="34" charset="0"/>
                <a:cs typeface="Open Sans"/>
              </a:rPr>
              <a:t> expertise</a:t>
            </a:r>
            <a:endParaRPr lang="fr-FR" sz="16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xmlns="" id="{24BCE275-7024-4A34-B497-F8F65AC24BCF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4924322" y="0"/>
            <a:ext cx="4328198" cy="2880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068D348D-62DF-4DEC-B2A0-C2F56405B9AB}"/>
              </a:ext>
            </a:extLst>
          </p:cNvPr>
          <p:cNvSpPr/>
          <p:nvPr/>
        </p:nvSpPr>
        <p:spPr>
          <a:xfrm>
            <a:off x="6244420" y="2852936"/>
            <a:ext cx="28995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600" dirty="0" err="1">
                <a:latin typeface="Open Sans"/>
                <a:ea typeface="Calibri" panose="020F0502020204030204" pitchFamily="34" charset="0"/>
                <a:cs typeface="Open Sans"/>
              </a:rPr>
              <a:t>Environemental</a:t>
            </a:r>
            <a:r>
              <a:rPr lang="fr-FR" sz="1600" dirty="0">
                <a:latin typeface="Open Sans"/>
                <a:ea typeface="Calibri" panose="020F0502020204030204" pitchFamily="34" charset="0"/>
                <a:cs typeface="Open Sans"/>
              </a:rPr>
              <a:t> </a:t>
            </a:r>
            <a:r>
              <a:rPr lang="fr-FR" sz="1600" dirty="0" err="1">
                <a:latin typeface="Open Sans"/>
                <a:ea typeface="Calibri" panose="020F0502020204030204" pitchFamily="34" charset="0"/>
                <a:cs typeface="Open Sans"/>
              </a:rPr>
              <a:t>engineer</a:t>
            </a:r>
            <a:r>
              <a:rPr lang="fr-FR" sz="1600" dirty="0">
                <a:latin typeface="Open Sans"/>
                <a:ea typeface="Calibri" panose="020F0502020204030204" pitchFamily="34" charset="0"/>
                <a:cs typeface="Open Sans"/>
              </a:rPr>
              <a:t> </a:t>
            </a:r>
            <a:r>
              <a:rPr lang="fr-FR" sz="1600" dirty="0" err="1">
                <a:latin typeface="Open Sans"/>
                <a:ea typeface="Calibri" panose="020F0502020204030204" pitchFamily="34" charset="0"/>
                <a:cs typeface="Open Sans"/>
              </a:rPr>
              <a:t>with</a:t>
            </a:r>
            <a:r>
              <a:rPr lang="fr-FR" sz="1600" dirty="0">
                <a:latin typeface="Open Sans"/>
                <a:ea typeface="Calibri" panose="020F0502020204030204" pitchFamily="34" charset="0"/>
                <a:cs typeface="Open Sans"/>
              </a:rPr>
              <a:t> expertise in marine </a:t>
            </a:r>
            <a:r>
              <a:rPr lang="fr-FR" sz="1600" dirty="0" err="1">
                <a:latin typeface="Open Sans"/>
                <a:ea typeface="Calibri" panose="020F0502020204030204" pitchFamily="34" charset="0"/>
                <a:cs typeface="Open Sans"/>
              </a:rPr>
              <a:t>ecology</a:t>
            </a:r>
            <a:endParaRPr lang="fr-FR" sz="1600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xmlns="" id="{97C833A5-6579-4CCD-844F-19674A32CB44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0" y="0"/>
            <a:ext cx="4327968" cy="2880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6E4D8817-06B5-4AC0-9DFD-A3C7AD17B29D}"/>
              </a:ext>
            </a:extLst>
          </p:cNvPr>
          <p:cNvSpPr/>
          <p:nvPr/>
        </p:nvSpPr>
        <p:spPr>
          <a:xfrm>
            <a:off x="0" y="2852936"/>
            <a:ext cx="4644008" cy="6093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  <a:spcAft>
                <a:spcPts val="800"/>
              </a:spcAft>
            </a:pPr>
            <a:r>
              <a:rPr lang="fr-FR" sz="1600" dirty="0" err="1">
                <a:latin typeface="Open Sans"/>
                <a:ea typeface="Calibri" panose="020F0502020204030204" pitchFamily="34" charset="0"/>
                <a:cs typeface="Open Sans"/>
              </a:rPr>
              <a:t>Environmental</a:t>
            </a:r>
            <a:r>
              <a:rPr lang="fr-FR" sz="1600" dirty="0">
                <a:latin typeface="Open Sans"/>
                <a:ea typeface="Calibri" panose="020F0502020204030204" pitchFamily="34" charset="0"/>
                <a:cs typeface="Open Sans"/>
              </a:rPr>
              <a:t> </a:t>
            </a:r>
            <a:r>
              <a:rPr lang="fr-FR" sz="1600" dirty="0" err="1">
                <a:latin typeface="Open Sans"/>
                <a:ea typeface="Calibri" panose="020F0502020204030204" pitchFamily="34" charset="0"/>
                <a:cs typeface="Open Sans"/>
              </a:rPr>
              <a:t>engineer</a:t>
            </a:r>
            <a:r>
              <a:rPr lang="fr-FR" sz="1600" dirty="0">
                <a:latin typeface="Open Sans"/>
                <a:ea typeface="Calibri" panose="020F0502020204030204" pitchFamily="34" charset="0"/>
                <a:cs typeface="Open Sans"/>
              </a:rPr>
              <a:t> </a:t>
            </a:r>
            <a:r>
              <a:rPr lang="fr-FR" sz="1600" dirty="0" err="1">
                <a:latin typeface="Open Sans"/>
                <a:ea typeface="Calibri" panose="020F0502020204030204" pitchFamily="34" charset="0"/>
                <a:cs typeface="Open Sans"/>
              </a:rPr>
              <a:t>with</a:t>
            </a:r>
            <a:r>
              <a:rPr lang="fr-FR" sz="1600" dirty="0">
                <a:latin typeface="Open Sans"/>
                <a:ea typeface="Calibri" panose="020F0502020204030204" pitchFamily="34" charset="0"/>
                <a:cs typeface="Open Sans"/>
              </a:rPr>
              <a:t> expertise in water </a:t>
            </a:r>
            <a:r>
              <a:rPr lang="fr-FR" sz="1600" dirty="0" err="1">
                <a:latin typeface="Open Sans"/>
                <a:ea typeface="Calibri" panose="020F0502020204030204" pitchFamily="34" charset="0"/>
                <a:cs typeface="Open Sans"/>
              </a:rPr>
              <a:t>treatment</a:t>
            </a:r>
            <a:r>
              <a:rPr lang="fr-FR" sz="1600" dirty="0">
                <a:latin typeface="Open Sans"/>
                <a:ea typeface="Calibri" panose="020F0502020204030204" pitchFamily="34" charset="0"/>
                <a:cs typeface="Open Sans"/>
              </a:rPr>
              <a:t> plant and </a:t>
            </a:r>
            <a:r>
              <a:rPr lang="fr-FR" sz="1600" dirty="0" err="1">
                <a:latin typeface="Open Sans"/>
                <a:ea typeface="Calibri" panose="020F0502020204030204" pitchFamily="34" charset="0"/>
                <a:cs typeface="Open Sans"/>
              </a:rPr>
              <a:t>aquatic</a:t>
            </a:r>
            <a:r>
              <a:rPr lang="fr-FR" sz="1600" dirty="0">
                <a:latin typeface="Open Sans"/>
                <a:ea typeface="Calibri" panose="020F0502020204030204" pitchFamily="34" charset="0"/>
                <a:cs typeface="Open Sans"/>
              </a:rPr>
              <a:t> </a:t>
            </a:r>
            <a:r>
              <a:rPr lang="fr-FR" sz="1600" dirty="0" err="1">
                <a:latin typeface="Open Sans"/>
                <a:ea typeface="Calibri" panose="020F0502020204030204" pitchFamily="34" charset="0"/>
                <a:cs typeface="Open Sans"/>
              </a:rPr>
              <a:t>ecosystems</a:t>
            </a:r>
            <a:endParaRPr lang="fr-FR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xmlns="" id="{F40D2676-5F4E-48EF-9E94-806EED188C90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 bwMode="auto">
          <a:xfrm>
            <a:off x="0" y="4005384"/>
            <a:ext cx="4327968" cy="2880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744FA68F-2113-4CF3-AC43-5B516A972D07}"/>
              </a:ext>
            </a:extLst>
          </p:cNvPr>
          <p:cNvSpPr/>
          <p:nvPr/>
        </p:nvSpPr>
        <p:spPr>
          <a:xfrm>
            <a:off x="-36512" y="3429000"/>
            <a:ext cx="3738465" cy="5972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  <a:spcAft>
                <a:spcPts val="800"/>
              </a:spcAft>
            </a:pPr>
            <a:r>
              <a:rPr lang="fr-FR" sz="1600" dirty="0">
                <a:latin typeface="Open Sans"/>
                <a:ea typeface="Calibri" panose="020F0502020204030204" pitchFamily="34" charset="0"/>
                <a:cs typeface="Open Sans"/>
              </a:rPr>
              <a:t>Local NGO </a:t>
            </a:r>
            <a:r>
              <a:rPr lang="fr-FR" sz="1600" dirty="0" err="1">
                <a:latin typeface="Open Sans"/>
                <a:ea typeface="Calibri" panose="020F0502020204030204" pitchFamily="34" charset="0"/>
                <a:cs typeface="Open Sans"/>
              </a:rPr>
              <a:t>with</a:t>
            </a:r>
            <a:r>
              <a:rPr lang="fr-FR" sz="1600" dirty="0">
                <a:latin typeface="Open Sans"/>
                <a:ea typeface="Calibri" panose="020F0502020204030204" pitchFamily="34" charset="0"/>
                <a:cs typeface="Open Sans"/>
              </a:rPr>
              <a:t> expertise in </a:t>
            </a:r>
            <a:r>
              <a:rPr lang="fr-FR" sz="1600" dirty="0" err="1">
                <a:latin typeface="Open Sans"/>
                <a:ea typeface="Calibri" panose="020F0502020204030204" pitchFamily="34" charset="0"/>
                <a:cs typeface="Open Sans"/>
              </a:rPr>
              <a:t>ecosystems</a:t>
            </a:r>
            <a:r>
              <a:rPr lang="fr-FR" sz="1600" dirty="0">
                <a:latin typeface="Open Sans"/>
                <a:ea typeface="Calibri" panose="020F0502020204030204" pitchFamily="34" charset="0"/>
                <a:cs typeface="Open Sans"/>
              </a:rPr>
              <a:t> &amp; </a:t>
            </a:r>
            <a:r>
              <a:rPr lang="fr-FR" sz="1600" dirty="0" err="1">
                <a:latin typeface="Open Sans"/>
                <a:ea typeface="Calibri" panose="020F0502020204030204" pitchFamily="34" charset="0"/>
                <a:cs typeface="Open Sans"/>
              </a:rPr>
              <a:t>sediment</a:t>
            </a:r>
            <a:r>
              <a:rPr lang="fr-FR" sz="1600" dirty="0">
                <a:latin typeface="Open Sans"/>
                <a:ea typeface="Calibri" panose="020F0502020204030204" pitchFamily="34" charset="0"/>
                <a:cs typeface="Open Sans"/>
              </a:rPr>
              <a:t> management</a:t>
            </a:r>
            <a:endParaRPr lang="fr-FR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73A89C5C-46B9-410D-8B12-E7E659E418D7}"/>
              </a:ext>
            </a:extLst>
          </p:cNvPr>
          <p:cNvSpPr/>
          <p:nvPr/>
        </p:nvSpPr>
        <p:spPr>
          <a:xfrm>
            <a:off x="4784565" y="3666317"/>
            <a:ext cx="4395947" cy="3387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05000"/>
              </a:lnSpc>
              <a:spcAft>
                <a:spcPts val="800"/>
              </a:spcAft>
            </a:pPr>
            <a:r>
              <a:rPr lang="fr-FR" sz="1600" dirty="0">
                <a:latin typeface="Open Sans"/>
                <a:ea typeface="Calibri" panose="020F0502020204030204" pitchFamily="34" charset="0"/>
                <a:cs typeface="Open Sans"/>
              </a:rPr>
              <a:t>Head of the GIS </a:t>
            </a:r>
            <a:r>
              <a:rPr lang="fr-FR" sz="1600" dirty="0" err="1">
                <a:latin typeface="Open Sans"/>
                <a:ea typeface="Calibri" panose="020F0502020204030204" pitchFamily="34" charset="0"/>
                <a:cs typeface="Open Sans"/>
              </a:rPr>
              <a:t>department</a:t>
            </a:r>
            <a:r>
              <a:rPr lang="fr-FR" sz="1600" dirty="0">
                <a:latin typeface="Open Sans"/>
                <a:ea typeface="Calibri" panose="020F0502020204030204" pitchFamily="34" charset="0"/>
                <a:cs typeface="Open Sans"/>
              </a:rPr>
              <a:t> at Brittany </a:t>
            </a:r>
            <a:r>
              <a:rPr lang="fr-FR" sz="1600" dirty="0" err="1">
                <a:latin typeface="Open Sans"/>
                <a:ea typeface="Calibri" panose="020F0502020204030204" pitchFamily="34" charset="0"/>
                <a:cs typeface="Open Sans"/>
              </a:rPr>
              <a:t>Region</a:t>
            </a:r>
            <a:endParaRPr lang="fr-FR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xmlns="" id="{0D8B8F9B-E872-4834-A8FA-B6B4652235F3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 bwMode="auto">
          <a:xfrm>
            <a:off x="4932040" y="4005384"/>
            <a:ext cx="4327968" cy="2880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xmlns="" id="{0C7D21BE-A217-4945-8A57-2D6CA84088BE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4924552" y="0"/>
            <a:ext cx="4327968" cy="2880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3D14D1BD-B8CC-456C-8CFA-57E3AB328D92}"/>
              </a:ext>
            </a:extLst>
          </p:cNvPr>
          <p:cNvSpPr/>
          <p:nvPr/>
        </p:nvSpPr>
        <p:spPr>
          <a:xfrm>
            <a:off x="4932040" y="2852936"/>
            <a:ext cx="4211960" cy="6093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05000"/>
              </a:lnSpc>
              <a:spcAft>
                <a:spcPts val="800"/>
              </a:spcAft>
            </a:pPr>
            <a:r>
              <a:rPr lang="fr-FR" sz="1600" dirty="0">
                <a:latin typeface="Open Sans"/>
                <a:ea typeface="Calibri" panose="020F0502020204030204" pitchFamily="34" charset="0"/>
                <a:cs typeface="Open Sans"/>
              </a:rPr>
              <a:t>Local </a:t>
            </a:r>
            <a:r>
              <a:rPr lang="fr-FR" sz="1600" dirty="0" err="1">
                <a:latin typeface="Open Sans"/>
                <a:ea typeface="Calibri" panose="020F0502020204030204" pitchFamily="34" charset="0"/>
                <a:cs typeface="Open Sans"/>
              </a:rPr>
              <a:t>elected</a:t>
            </a:r>
            <a:r>
              <a:rPr lang="fr-FR" sz="1600" dirty="0">
                <a:latin typeface="Open Sans"/>
                <a:ea typeface="Calibri" panose="020F0502020204030204" pitchFamily="34" charset="0"/>
                <a:cs typeface="Open Sans"/>
              </a:rPr>
              <a:t> </a:t>
            </a:r>
            <a:r>
              <a:rPr lang="fr-FR" sz="1600" dirty="0" err="1" smtClean="0">
                <a:latin typeface="Open Sans"/>
                <a:ea typeface="Calibri" panose="020F0502020204030204" pitchFamily="34" charset="0"/>
                <a:cs typeface="Open Sans"/>
              </a:rPr>
              <a:t>representatives</a:t>
            </a:r>
            <a:r>
              <a:rPr lang="fr-FR" sz="1600" dirty="0">
                <a:latin typeface="Open Sans"/>
                <a:ea typeface="Calibri" panose="020F0502020204030204" pitchFamily="34" charset="0"/>
                <a:cs typeface="Open Sans"/>
              </a:rPr>
              <a:t> </a:t>
            </a:r>
            <a:r>
              <a:rPr lang="fr-FR" sz="1600" dirty="0" err="1" smtClean="0">
                <a:latin typeface="Open Sans"/>
                <a:ea typeface="Calibri" panose="020F0502020204030204" pitchFamily="34" charset="0"/>
                <a:cs typeface="Open Sans"/>
              </a:rPr>
              <a:t>from</a:t>
            </a:r>
            <a:r>
              <a:rPr lang="fr-FR" sz="1600" dirty="0" smtClean="0">
                <a:latin typeface="Open Sans"/>
                <a:ea typeface="Calibri" panose="020F0502020204030204" pitchFamily="34" charset="0"/>
                <a:cs typeface="Open Sans"/>
              </a:rPr>
              <a:t> </a:t>
            </a:r>
            <a:r>
              <a:rPr lang="fr-FR" sz="1600" dirty="0">
                <a:latin typeface="Open Sans"/>
                <a:ea typeface="Calibri" panose="020F0502020204030204" pitchFamily="34" charset="0"/>
                <a:cs typeface="Open Sans"/>
              </a:rPr>
              <a:t>an </a:t>
            </a:r>
            <a:r>
              <a:rPr lang="fr-FR" sz="1600" dirty="0" err="1">
                <a:latin typeface="Open Sans"/>
                <a:ea typeface="Calibri" panose="020F0502020204030204" pitchFamily="34" charset="0"/>
                <a:cs typeface="Open Sans"/>
              </a:rPr>
              <a:t>Urbanism</a:t>
            </a:r>
            <a:r>
              <a:rPr lang="fr-FR" sz="1600" dirty="0">
                <a:latin typeface="Open Sans"/>
                <a:ea typeface="Calibri" panose="020F0502020204030204" pitchFamily="34" charset="0"/>
                <a:cs typeface="Open Sans"/>
              </a:rPr>
              <a:t> &amp; </a:t>
            </a:r>
            <a:r>
              <a:rPr lang="fr-FR" sz="1600" dirty="0" err="1">
                <a:latin typeface="Open Sans"/>
                <a:ea typeface="Calibri" panose="020F0502020204030204" pitchFamily="34" charset="0"/>
                <a:cs typeface="Open Sans"/>
              </a:rPr>
              <a:t>Environment</a:t>
            </a:r>
            <a:r>
              <a:rPr lang="fr-FR" sz="1600" dirty="0">
                <a:latin typeface="Open Sans"/>
                <a:ea typeface="Calibri" panose="020F0502020204030204" pitchFamily="34" charset="0"/>
                <a:cs typeface="Open Sans"/>
              </a:rPr>
              <a:t> </a:t>
            </a:r>
            <a:r>
              <a:rPr lang="fr-FR" sz="1600" dirty="0" err="1">
                <a:latin typeface="Open Sans"/>
                <a:ea typeface="Calibri" panose="020F0502020204030204" pitchFamily="34" charset="0"/>
                <a:cs typeface="Open Sans"/>
              </a:rPr>
              <a:t>department</a:t>
            </a:r>
            <a:endParaRPr lang="fr-FR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xmlns="" id="{53A9876A-2DF4-44D5-8594-9C54E96B9622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0" y="0"/>
            <a:ext cx="4328198" cy="2880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4A0BE47F-9CE3-43B2-8DBB-7E5ECBD3C505}"/>
              </a:ext>
            </a:extLst>
          </p:cNvPr>
          <p:cNvSpPr/>
          <p:nvPr/>
        </p:nvSpPr>
        <p:spPr>
          <a:xfrm>
            <a:off x="0" y="2852936"/>
            <a:ext cx="3779912" cy="6093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  <a:spcAft>
                <a:spcPts val="800"/>
              </a:spcAft>
            </a:pPr>
            <a:r>
              <a:rPr lang="fr-FR" sz="1600" dirty="0" err="1">
                <a:latin typeface="Open Sans"/>
                <a:ea typeface="Calibri" panose="020F0502020204030204" pitchFamily="34" charset="0"/>
                <a:cs typeface="Open Sans"/>
              </a:rPr>
              <a:t>Engineer</a:t>
            </a:r>
            <a:r>
              <a:rPr lang="fr-FR" sz="1600" dirty="0">
                <a:latin typeface="Open Sans"/>
                <a:ea typeface="Calibri" panose="020F0502020204030204" pitchFamily="34" charset="0"/>
                <a:cs typeface="Open Sans"/>
              </a:rPr>
              <a:t> </a:t>
            </a:r>
            <a:r>
              <a:rPr lang="fr-FR" sz="1600" dirty="0" err="1">
                <a:latin typeface="Open Sans"/>
                <a:ea typeface="Calibri" panose="020F0502020204030204" pitchFamily="34" charset="0"/>
                <a:cs typeface="Open Sans"/>
              </a:rPr>
              <a:t>with</a:t>
            </a:r>
            <a:r>
              <a:rPr lang="fr-FR" sz="1600" dirty="0">
                <a:latin typeface="Open Sans"/>
                <a:ea typeface="Calibri" panose="020F0502020204030204" pitchFamily="34" charset="0"/>
                <a:cs typeface="Open Sans"/>
              </a:rPr>
              <a:t> expertise in </a:t>
            </a:r>
            <a:r>
              <a:rPr lang="fr-FR" sz="1600" dirty="0" err="1">
                <a:latin typeface="Open Sans"/>
                <a:ea typeface="Calibri" panose="020F0502020204030204" pitchFamily="34" charset="0"/>
                <a:cs typeface="Open Sans"/>
              </a:rPr>
              <a:t>dredged</a:t>
            </a:r>
            <a:r>
              <a:rPr lang="fr-FR" sz="1600" dirty="0">
                <a:latin typeface="Open Sans"/>
                <a:ea typeface="Calibri" panose="020F0502020204030204" pitchFamily="34" charset="0"/>
                <a:cs typeface="Open Sans"/>
              </a:rPr>
              <a:t> </a:t>
            </a:r>
            <a:r>
              <a:rPr lang="fr-FR" sz="1600" dirty="0" err="1">
                <a:latin typeface="Open Sans"/>
                <a:ea typeface="Calibri" panose="020F0502020204030204" pitchFamily="34" charset="0"/>
                <a:cs typeface="Open Sans"/>
              </a:rPr>
              <a:t>sediment</a:t>
            </a:r>
            <a:r>
              <a:rPr lang="fr-FR" sz="1600" dirty="0">
                <a:latin typeface="Open Sans"/>
                <a:ea typeface="Calibri" panose="020F0502020204030204" pitchFamily="34" charset="0"/>
                <a:cs typeface="Open Sans"/>
              </a:rPr>
              <a:t> management</a:t>
            </a:r>
            <a:endParaRPr lang="fr-FR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xmlns="" id="{99B18793-3717-4425-81E0-7C214C186B5E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 bwMode="auto">
          <a:xfrm>
            <a:off x="0" y="4005384"/>
            <a:ext cx="4327968" cy="2880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4E8FF0F3-AFC4-4E23-9581-BA09C817DBD9}"/>
              </a:ext>
            </a:extLst>
          </p:cNvPr>
          <p:cNvSpPr/>
          <p:nvPr/>
        </p:nvSpPr>
        <p:spPr>
          <a:xfrm>
            <a:off x="0" y="3645024"/>
            <a:ext cx="2782108" cy="3387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5000"/>
              </a:lnSpc>
              <a:spcAft>
                <a:spcPts val="800"/>
              </a:spcAft>
            </a:pPr>
            <a:r>
              <a:rPr lang="fr-FR" sz="1600" dirty="0">
                <a:latin typeface="Open Sans"/>
                <a:ea typeface="Calibri" panose="020F0502020204030204" pitchFamily="34" charset="0"/>
                <a:cs typeface="Open Sans"/>
              </a:rPr>
              <a:t>Mayor of a local </a:t>
            </a:r>
            <a:r>
              <a:rPr lang="fr-FR" sz="1600" dirty="0" err="1">
                <a:latin typeface="Open Sans"/>
                <a:ea typeface="Calibri" panose="020F0502020204030204" pitchFamily="34" charset="0"/>
                <a:cs typeface="Open Sans"/>
              </a:rPr>
              <a:t>municipality</a:t>
            </a:r>
            <a:endParaRPr lang="fr-FR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xmlns="" id="{660BCD01-107E-4583-8B46-7B444DA45207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 bwMode="auto">
          <a:xfrm>
            <a:off x="4924552" y="3978000"/>
            <a:ext cx="4327968" cy="2880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BD045772-411A-4D1F-B0E9-C09AE0D40A1B}"/>
              </a:ext>
            </a:extLst>
          </p:cNvPr>
          <p:cNvSpPr/>
          <p:nvPr/>
        </p:nvSpPr>
        <p:spPr>
          <a:xfrm>
            <a:off x="4866482" y="3666317"/>
            <a:ext cx="4277518" cy="3387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105000"/>
              </a:lnSpc>
              <a:spcAft>
                <a:spcPts val="800"/>
              </a:spcAft>
              <a:tabLst>
                <a:tab pos="1905000" algn="l"/>
              </a:tabLst>
            </a:pPr>
            <a:r>
              <a:rPr lang="fr-FR" sz="1600" dirty="0">
                <a:latin typeface="Open Sans"/>
                <a:ea typeface="Calibri" panose="020F0502020204030204" pitchFamily="34" charset="0"/>
                <a:cs typeface="Open Sans"/>
              </a:rPr>
              <a:t>Mayor &amp; staff </a:t>
            </a:r>
            <a:r>
              <a:rPr lang="fr-FR" sz="1600" dirty="0" err="1">
                <a:latin typeface="Open Sans"/>
                <a:ea typeface="Calibri" panose="020F0502020204030204" pitchFamily="34" charset="0"/>
                <a:cs typeface="Open Sans"/>
              </a:rPr>
              <a:t>member</a:t>
            </a:r>
            <a:r>
              <a:rPr lang="fr-FR" sz="1600" dirty="0">
                <a:latin typeface="Open Sans"/>
                <a:ea typeface="Calibri" panose="020F0502020204030204" pitchFamily="34" charset="0"/>
                <a:cs typeface="Open Sans"/>
              </a:rPr>
              <a:t> of a local </a:t>
            </a:r>
            <a:r>
              <a:rPr lang="fr-FR" sz="1600" dirty="0" err="1">
                <a:latin typeface="Open Sans"/>
                <a:ea typeface="Calibri" panose="020F0502020204030204" pitchFamily="34" charset="0"/>
                <a:cs typeface="Open Sans"/>
              </a:rPr>
              <a:t>municipality</a:t>
            </a:r>
            <a:endParaRPr lang="fr-FR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xmlns="" id="{692A17EE-F3AB-46ED-BADA-69C3B8D0498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/>
          <a:srcRect l="746" t="1120" r="2982" b="1120"/>
          <a:stretch/>
        </p:blipFill>
        <p:spPr bwMode="auto">
          <a:xfrm>
            <a:off x="0" y="0"/>
            <a:ext cx="9144000" cy="6178387"/>
          </a:xfrm>
          <a:prstGeom prst="rect">
            <a:avLst/>
          </a:prstGeom>
        </p:spPr>
      </p:pic>
      <p:pic>
        <p:nvPicPr>
          <p:cNvPr id="6" name="Image 5"/>
          <p:cNvPicPr/>
          <p:nvPr/>
        </p:nvPicPr>
        <p:blipFill>
          <a:blip r:embed="rId3" cstate="print">
            <a:extLst>
              <a:ext uri="{28A0092B-C50C-407E-A947-70E740481C1C}">
                <a14:useLocalDpi xmlns="" xmlns:wpc="http://schemas.microsoft.com/office/word/2010/wordprocessingCanvas" xmlns:cx="http://schemas.microsoft.com/office/drawing/2014/chartex" xmlns:cx1="http://schemas.microsoft.com/office/drawing/2015/9/8/chartex" xmlns:cx2="http://schemas.microsoft.com/office/drawing/2015/10/21/chartex" xmlns:cx3="http://schemas.microsoft.com/office/drawing/2016/5/9/chartex" xmlns:cx4="http://schemas.microsoft.com/office/drawing/2016/5/10/chartex" xmlns:cx5="http://schemas.microsoft.com/office/drawing/2016/5/11/chartex" xmlns:cx6="http://schemas.microsoft.com/office/drawing/2016/5/12/chartex" xmlns:cx7="http://schemas.microsoft.com/office/drawing/2016/5/13/chartex" xmlns:cx8="http://schemas.microsoft.com/office/drawing/2016/5/14/chartex" xmlns:mc="http://schemas.openxmlformats.org/markup-compatibility/2006" xmlns:aink="http://schemas.microsoft.com/office/drawing/2016/ink" xmlns:am3d="http://schemas.microsoft.com/office/drawing/2017/model3d" xmlns:o="urn:schemas-microsoft-com:office:office" xmlns:oel="http://schemas.microsoft.com/office/2019/extlst" xmlns:m="http://schemas.openxmlformats.org/officeDocument/2006/math" xmlns:v="urn:schemas-microsoft-com:vml" xmlns:wp14="http://schemas.microsoft.com/office/word/2010/wordprocessingDrawing" xmlns:wp="http://schemas.openxmlformats.org/drawingml/2006/wordprocessingDrawing" xmlns:w10="urn:schemas-microsoft-com:office:word" xmlns:w="http://schemas.openxmlformats.org/wordprocessingml/2006/main" xmlns:w14="http://schemas.microsoft.com/office/word/2010/wordml" xmlns:w15="http://schemas.microsoft.com/office/word/2012/wordml" xmlns:w16cex="http://schemas.microsoft.com/office/word/2018/wordml/cex" xmlns:w16cid="http://schemas.microsoft.com/office/word/2016/wordml/cid" xmlns:w16="http://schemas.microsoft.com/office/word/2018/wordml" xmlns:w16sdtdh="http://schemas.microsoft.com/office/word/2020/wordml/sdtdatahash" xmlns:w16se="http://schemas.microsoft.com/office/word/2015/wordml/symex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a14="http://schemas.microsoft.com/office/drawing/2010/main" xmlns:pic="http://schemas.openxmlformats.org/drawingml/2006/picture" xmlns:lc="http://schemas.openxmlformats.org/drawingml/2006/lockedCanvas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419872" cy="1556792"/>
          </a:xfrm>
          <a:prstGeom prst="rect">
            <a:avLst/>
          </a:prstGeom>
          <a:noFill/>
        </p:spPr>
      </p:pic>
      <p:pic>
        <p:nvPicPr>
          <p:cNvPr id="7" name="Image 6"/>
          <p:cNvPicPr/>
          <p:nvPr/>
        </p:nvPicPr>
        <p:blipFill>
          <a:blip r:embed="rId4" cstate="print">
            <a:extLst>
              <a:ext uri="{28A0092B-C50C-407E-A947-70E740481C1C}">
                <a14:useLocalDpi xmlns="" xmlns:wpc="http://schemas.microsoft.com/office/word/2010/wordprocessingCanvas" xmlns:cx="http://schemas.microsoft.com/office/drawing/2014/chartex" xmlns:cx1="http://schemas.microsoft.com/office/drawing/2015/9/8/chartex" xmlns:cx2="http://schemas.microsoft.com/office/drawing/2015/10/21/chartex" xmlns:cx3="http://schemas.microsoft.com/office/drawing/2016/5/9/chartex" xmlns:cx4="http://schemas.microsoft.com/office/drawing/2016/5/10/chartex" xmlns:cx5="http://schemas.microsoft.com/office/drawing/2016/5/11/chartex" xmlns:cx6="http://schemas.microsoft.com/office/drawing/2016/5/12/chartex" xmlns:cx7="http://schemas.microsoft.com/office/drawing/2016/5/13/chartex" xmlns:cx8="http://schemas.microsoft.com/office/drawing/2016/5/14/chartex" xmlns:mc="http://schemas.openxmlformats.org/markup-compatibility/2006" xmlns:aink="http://schemas.microsoft.com/office/drawing/2016/ink" xmlns:am3d="http://schemas.microsoft.com/office/drawing/2017/model3d" xmlns:o="urn:schemas-microsoft-com:office:office" xmlns:oel="http://schemas.microsoft.com/office/2019/extlst" xmlns:m="http://schemas.openxmlformats.org/officeDocument/2006/math" xmlns:v="urn:schemas-microsoft-com:vml" xmlns:wp14="http://schemas.microsoft.com/office/word/2010/wordprocessingDrawing" xmlns:wp="http://schemas.openxmlformats.org/drawingml/2006/wordprocessingDrawing" xmlns:w10="urn:schemas-microsoft-com:office:word" xmlns:w="http://schemas.openxmlformats.org/wordprocessingml/2006/main" xmlns:w14="http://schemas.microsoft.com/office/word/2010/wordml" xmlns:w15="http://schemas.microsoft.com/office/word/2012/wordml" xmlns:w16cex="http://schemas.microsoft.com/office/word/2018/wordml/cex" xmlns:w16cid="http://schemas.microsoft.com/office/word/2016/wordml/cid" xmlns:w16="http://schemas.microsoft.com/office/word/2018/wordml" xmlns:w16sdtdh="http://schemas.microsoft.com/office/word/2020/wordml/sdtdatahash" xmlns:w16se="http://schemas.microsoft.com/office/word/2015/wordml/symex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a14="http://schemas.microsoft.com/office/drawing/2010/main" xmlns:pic="http://schemas.openxmlformats.org/drawingml/2006/picture" xmlns:lc="http://schemas.openxmlformats.org/drawingml/2006/lockedCanvas" val="0"/>
              </a:ext>
            </a:extLst>
          </a:blip>
          <a:srcRect/>
          <a:stretch>
            <a:fillRect/>
          </a:stretch>
        </p:blipFill>
        <p:spPr bwMode="auto">
          <a:xfrm>
            <a:off x="0" y="3356992"/>
            <a:ext cx="1979712" cy="237626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</p:pic>
      <p:sp>
        <p:nvSpPr>
          <p:cNvPr id="8" name="ZoneTexte 7"/>
          <p:cNvSpPr txBox="1"/>
          <p:nvPr/>
        </p:nvSpPr>
        <p:spPr>
          <a:xfrm>
            <a:off x="3563888" y="1196752"/>
            <a:ext cx="46923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/>
              <a:t>Carte de point de vue moyen (interviews)</a:t>
            </a:r>
            <a:endParaRPr lang="fr-FR" sz="2000" b="1" dirty="0"/>
          </a:p>
        </p:txBody>
      </p:sp>
      <p:sp>
        <p:nvSpPr>
          <p:cNvPr id="10" name="ZoneTexte 9"/>
          <p:cNvSpPr txBox="1"/>
          <p:nvPr/>
        </p:nvSpPr>
        <p:spPr>
          <a:xfrm>
            <a:off x="899592" y="6309320"/>
            <a:ext cx="78869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/>
              <a:t>= Sensibilité aux points de vue individuels/collectifs (données et valeurs)</a:t>
            </a:r>
            <a:endParaRPr lang="fr-FR" sz="20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="" xmlns:a16="http://schemas.microsoft.com/office/drawing/2014/main" id="{4C8FAF81-5AE1-411D-AAC1-6C2D8543775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/>
          <a:srcRect l="1433" t="12571" r="50000" b="4439"/>
          <a:stretch/>
        </p:blipFill>
        <p:spPr>
          <a:xfrm>
            <a:off x="-11261" y="-27384"/>
            <a:ext cx="9155261" cy="5550828"/>
          </a:xfrm>
          <a:prstGeom prst="rect">
            <a:avLst/>
          </a:prstGeom>
        </p:spPr>
      </p:pic>
      <p:sp>
        <p:nvSpPr>
          <p:cNvPr id="5" name="Titre 1">
            <a:extLst>
              <a:ext uri="{FF2B5EF4-FFF2-40B4-BE49-F238E27FC236}">
                <a16:creationId xmlns="" xmlns:a16="http://schemas.microsoft.com/office/drawing/2014/main" id="{CE2C0EE6-00C9-4690-9B8E-D4705436A3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625244"/>
            <a:ext cx="4355976" cy="1057086"/>
          </a:xfrm>
        </p:spPr>
        <p:txBody>
          <a:bodyPr>
            <a:normAutofit fontScale="90000"/>
          </a:bodyPr>
          <a:lstStyle/>
          <a:p>
            <a:r>
              <a:rPr lang="fr-FR" sz="2400" dirty="0" smtClean="0"/>
              <a:t>Différence de point de vue </a:t>
            </a:r>
            <a:br>
              <a:rPr lang="fr-FR" sz="2400" dirty="0" smtClean="0"/>
            </a:br>
            <a:r>
              <a:rPr lang="fr-FR" sz="2400" dirty="0" smtClean="0"/>
              <a:t>= (carte maire) – (carte </a:t>
            </a:r>
            <a:r>
              <a:rPr lang="fr-FR" sz="2400" dirty="0" err="1" smtClean="0"/>
              <a:t>Assoc</a:t>
            </a:r>
            <a:r>
              <a:rPr lang="fr-FR" sz="2400" dirty="0" smtClean="0"/>
              <a:t>. Env.)</a:t>
            </a:r>
            <a:endParaRPr lang="fr-FR" sz="2400" dirty="0"/>
          </a:p>
        </p:txBody>
      </p:sp>
      <p:sp>
        <p:nvSpPr>
          <p:cNvPr id="6" name="Titre 1">
            <a:extLst>
              <a:ext uri="{FF2B5EF4-FFF2-40B4-BE49-F238E27FC236}">
                <a16:creationId xmlns="" xmlns:a16="http://schemas.microsoft.com/office/drawing/2014/main" id="{CE2C0EE6-00C9-4690-9B8E-D4705436A3BB}"/>
              </a:ext>
            </a:extLst>
          </p:cNvPr>
          <p:cNvSpPr txBox="1">
            <a:spLocks/>
          </p:cNvSpPr>
          <p:nvPr/>
        </p:nvSpPr>
        <p:spPr>
          <a:xfrm>
            <a:off x="4788024" y="5625244"/>
            <a:ext cx="4355976" cy="10570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Moyenne de points de vue d’une sélection de 4 acteurs locaux</a:t>
            </a:r>
            <a:endParaRPr kumimoji="0" lang="fr-FR" sz="2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="" xmlns:a16="http://schemas.microsoft.com/office/drawing/2014/main" id="{B24F82F3-3F03-46A4-8301-8DF6FC53123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/>
          <a:srcRect l="51068" t="12571" r="1433" b="4439"/>
          <a:stretch/>
        </p:blipFill>
        <p:spPr>
          <a:xfrm>
            <a:off x="0" y="-1"/>
            <a:ext cx="9144000" cy="566861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5733256"/>
            <a:ext cx="9144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dirty="0" smtClean="0"/>
              <a:t>2 Cartes de consensus = acceptation d’installer un site de stockage :</a:t>
            </a:r>
          </a:p>
          <a:p>
            <a:pPr algn="ctr"/>
            <a:endParaRPr lang="fr-FR" sz="2000" dirty="0" smtClean="0"/>
          </a:p>
          <a:p>
            <a:pPr algn="ctr"/>
            <a:r>
              <a:rPr lang="fr-FR" sz="2000" dirty="0" smtClean="0"/>
              <a:t>seuil de contrainte &lt; 0,4 (&lt;40% gauche) Vs seuil de contrainte &lt; 0,5 (&lt;40% droite)</a:t>
            </a:r>
            <a:endParaRPr lang="fr-FR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wpc="http://schemas.microsoft.com/office/word/2010/wordprocessingCanvas" xmlns:cx="http://schemas.microsoft.com/office/drawing/2014/chartex" xmlns:cx1="http://schemas.microsoft.com/office/drawing/2015/9/8/chartex" xmlns:cx2="http://schemas.microsoft.com/office/drawing/2015/10/21/chartex" xmlns:cx3="http://schemas.microsoft.com/office/drawing/2016/5/9/chartex" xmlns:cx4="http://schemas.microsoft.com/office/drawing/2016/5/10/chartex" xmlns:cx5="http://schemas.microsoft.com/office/drawing/2016/5/11/chartex" xmlns:cx6="http://schemas.microsoft.com/office/drawing/2016/5/12/chartex" xmlns:cx7="http://schemas.microsoft.com/office/drawing/2016/5/13/chartex" xmlns:cx8="http://schemas.microsoft.com/office/drawing/2016/5/14/chartex" xmlns:mc="http://schemas.openxmlformats.org/markup-compatibility/2006" xmlns:aink="http://schemas.microsoft.com/office/drawing/2016/ink" xmlns:am3d="http://schemas.microsoft.com/office/drawing/2017/model3d" xmlns:o="urn:schemas-microsoft-com:office:office" xmlns:oel="http://schemas.microsoft.com/office/2019/extlst" xmlns:m="http://schemas.openxmlformats.org/officeDocument/2006/math" xmlns:v="urn:schemas-microsoft-com:vml" xmlns:wp14="http://schemas.microsoft.com/office/word/2010/wordprocessingDrawing" xmlns:wp="http://schemas.openxmlformats.org/drawingml/2006/wordprocessingDrawing" xmlns:w10="urn:schemas-microsoft-com:office:word" xmlns:w="http://schemas.openxmlformats.org/wordprocessingml/2006/main" xmlns:w14="http://schemas.microsoft.com/office/word/2010/wordml" xmlns:w15="http://schemas.microsoft.com/office/word/2012/wordml" xmlns:w16cex="http://schemas.microsoft.com/office/word/2018/wordml/cex" xmlns:w16cid="http://schemas.microsoft.com/office/word/2016/wordml/cid" xmlns:w16="http://schemas.microsoft.com/office/word/2018/wordml" xmlns:w16sdtdh="http://schemas.microsoft.com/office/word/2020/wordml/sdtdatahash" xmlns:w16se="http://schemas.microsoft.com/office/word/2015/wordml/symex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a14="http://schemas.microsoft.com/office/drawing/2010/main" xmlns:pic="http://schemas.openxmlformats.org/drawingml/2006/picture" xmlns:lc="http://schemas.openxmlformats.org/drawingml/2006/lockedCanvas" val="0"/>
              </a:ext>
            </a:extLst>
          </a:blip>
          <a:stretch>
            <a:fillRect/>
          </a:stretch>
        </p:blipFill>
        <p:spPr bwMode="auto">
          <a:xfrm>
            <a:off x="4823460" y="0"/>
            <a:ext cx="4320540" cy="5097780"/>
          </a:xfrm>
          <a:prstGeom prst="rect">
            <a:avLst/>
          </a:prstGeom>
          <a:noFill/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wpc="http://schemas.microsoft.com/office/word/2010/wordprocessingCanvas" xmlns:cx="http://schemas.microsoft.com/office/drawing/2014/chartex" xmlns:cx1="http://schemas.microsoft.com/office/drawing/2015/9/8/chartex" xmlns:cx2="http://schemas.microsoft.com/office/drawing/2015/10/21/chartex" xmlns:cx3="http://schemas.microsoft.com/office/drawing/2016/5/9/chartex" xmlns:cx4="http://schemas.microsoft.com/office/drawing/2016/5/10/chartex" xmlns:cx5="http://schemas.microsoft.com/office/drawing/2016/5/11/chartex" xmlns:cx6="http://schemas.microsoft.com/office/drawing/2016/5/12/chartex" xmlns:cx7="http://schemas.microsoft.com/office/drawing/2016/5/13/chartex" xmlns:cx8="http://schemas.microsoft.com/office/drawing/2016/5/14/chartex" xmlns:mc="http://schemas.openxmlformats.org/markup-compatibility/2006" xmlns:aink="http://schemas.microsoft.com/office/drawing/2016/ink" xmlns:am3d="http://schemas.microsoft.com/office/drawing/2017/model3d" xmlns:o="urn:schemas-microsoft-com:office:office" xmlns:oel="http://schemas.microsoft.com/office/2019/extlst" xmlns:m="http://schemas.openxmlformats.org/officeDocument/2006/math" xmlns:v="urn:schemas-microsoft-com:vml" xmlns:wp14="http://schemas.microsoft.com/office/word/2010/wordprocessingDrawing" xmlns:wp="http://schemas.openxmlformats.org/drawingml/2006/wordprocessingDrawing" xmlns:w10="urn:schemas-microsoft-com:office:word" xmlns:w="http://schemas.openxmlformats.org/wordprocessingml/2006/main" xmlns:w14="http://schemas.microsoft.com/office/word/2010/wordml" xmlns:w15="http://schemas.microsoft.com/office/word/2012/wordml" xmlns:w16cex="http://schemas.microsoft.com/office/word/2018/wordml/cex" xmlns:w16cid="http://schemas.microsoft.com/office/word/2016/wordml/cid" xmlns:w16="http://schemas.microsoft.com/office/word/2018/wordml" xmlns:w16sdtdh="http://schemas.microsoft.com/office/word/2020/wordml/sdtdatahash" xmlns:w16se="http://schemas.microsoft.com/office/word/2015/wordml/symex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a14="http://schemas.microsoft.com/office/drawing/2010/main" xmlns:pic="http://schemas.openxmlformats.org/drawingml/2006/picture" xmlns:lc="http://schemas.openxmlformats.org/drawingml/2006/lockedCanvas" val="0"/>
              </a:ext>
            </a:extLst>
          </a:blip>
          <a:stretch>
            <a:fillRect/>
          </a:stretch>
        </p:blipFill>
        <p:spPr bwMode="auto">
          <a:xfrm>
            <a:off x="0" y="0"/>
            <a:ext cx="5012686" cy="4797152"/>
          </a:xfrm>
          <a:prstGeom prst="rect">
            <a:avLst/>
          </a:prstGeom>
          <a:noFill/>
        </p:spPr>
      </p:pic>
      <p:sp>
        <p:nvSpPr>
          <p:cNvPr id="8" name="ZoneTexte 7"/>
          <p:cNvSpPr txBox="1"/>
          <p:nvPr/>
        </p:nvSpPr>
        <p:spPr>
          <a:xfrm>
            <a:off x="251520" y="5613047"/>
            <a:ext cx="86409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/>
              <a:t>En utilisant des données </a:t>
            </a:r>
            <a:r>
              <a:rPr lang="fr-FR" sz="2400" dirty="0" err="1" smtClean="0"/>
              <a:t>opensource</a:t>
            </a:r>
            <a:r>
              <a:rPr lang="fr-FR" sz="2400" dirty="0" smtClean="0"/>
              <a:t> à l’échelle européenne :</a:t>
            </a:r>
          </a:p>
          <a:p>
            <a:pPr>
              <a:buFont typeface="Wingdings" pitchFamily="2" charset="2"/>
              <a:buChar char="è"/>
            </a:pPr>
            <a:r>
              <a:rPr lang="fr-FR" sz="2400" dirty="0" smtClean="0"/>
              <a:t> projeter valeurs </a:t>
            </a:r>
            <a:r>
              <a:rPr lang="fr-FR" sz="2400" dirty="0" err="1" smtClean="0"/>
              <a:t>indiv</a:t>
            </a:r>
            <a:r>
              <a:rPr lang="fr-FR" sz="2400" dirty="0" smtClean="0"/>
              <a:t>./</a:t>
            </a:r>
            <a:r>
              <a:rPr lang="fr-FR" sz="2400" dirty="0" err="1" smtClean="0"/>
              <a:t>collectiv</a:t>
            </a:r>
            <a:r>
              <a:rPr lang="fr-FR" sz="2400" dirty="0" smtClean="0"/>
              <a:t>./partisan./</a:t>
            </a:r>
            <a:r>
              <a:rPr lang="fr-FR" sz="2400" dirty="0" err="1" smtClean="0"/>
              <a:t>conflict</a:t>
            </a:r>
            <a:r>
              <a:rPr lang="fr-FR" sz="2400" dirty="0" smtClean="0"/>
              <a:t>./</a:t>
            </a:r>
            <a:r>
              <a:rPr lang="fr-FR" sz="2400" dirty="0" err="1" smtClean="0"/>
              <a:t>synthétiq</a:t>
            </a:r>
            <a:r>
              <a:rPr lang="fr-FR" sz="2400" dirty="0" smtClean="0"/>
              <a:t>. </a:t>
            </a:r>
          </a:p>
          <a:p>
            <a:pPr>
              <a:buFont typeface="Wingdings" pitchFamily="2" charset="2"/>
              <a:buChar char="è"/>
            </a:pPr>
            <a:r>
              <a:rPr lang="fr-FR" sz="2400" dirty="0" smtClean="0"/>
              <a:t> analyse spatiale biais culturels/sociaux sur valeurs territoriales </a:t>
            </a:r>
            <a:endParaRPr lang="fr-FR" sz="2400" dirty="0"/>
          </a:p>
        </p:txBody>
      </p:sp>
      <p:pic>
        <p:nvPicPr>
          <p:cNvPr id="6" name="Image 5"/>
          <p:cNvPicPr/>
          <p:nvPr/>
        </p:nvPicPr>
        <p:blipFill>
          <a:blip r:embed="rId4" cstate="print">
            <a:extLst>
              <a:ext uri="{28A0092B-C50C-407E-A947-70E740481C1C}">
                <a14:useLocalDpi xmlns="" xmlns:wpc="http://schemas.microsoft.com/office/word/2010/wordprocessingCanvas" xmlns:cx="http://schemas.microsoft.com/office/drawing/2014/chartex" xmlns:cx1="http://schemas.microsoft.com/office/drawing/2015/9/8/chartex" xmlns:cx2="http://schemas.microsoft.com/office/drawing/2015/10/21/chartex" xmlns:cx3="http://schemas.microsoft.com/office/drawing/2016/5/9/chartex" xmlns:cx4="http://schemas.microsoft.com/office/drawing/2016/5/10/chartex" xmlns:cx5="http://schemas.microsoft.com/office/drawing/2016/5/11/chartex" xmlns:cx6="http://schemas.microsoft.com/office/drawing/2016/5/12/chartex" xmlns:cx7="http://schemas.microsoft.com/office/drawing/2016/5/13/chartex" xmlns:cx8="http://schemas.microsoft.com/office/drawing/2016/5/14/chartex" xmlns:mc="http://schemas.openxmlformats.org/markup-compatibility/2006" xmlns:aink="http://schemas.microsoft.com/office/drawing/2016/ink" xmlns:am3d="http://schemas.microsoft.com/office/drawing/2017/model3d" xmlns:o="urn:schemas-microsoft-com:office:office" xmlns:oel="http://schemas.microsoft.com/office/2019/extlst" xmlns:m="http://schemas.openxmlformats.org/officeDocument/2006/math" xmlns:v="urn:schemas-microsoft-com:vml" xmlns:wp14="http://schemas.microsoft.com/office/word/2010/wordprocessingDrawing" xmlns:wp="http://schemas.openxmlformats.org/drawingml/2006/wordprocessingDrawing" xmlns:w10="urn:schemas-microsoft-com:office:word" xmlns:w="http://schemas.openxmlformats.org/wordprocessingml/2006/main" xmlns:w14="http://schemas.microsoft.com/office/word/2010/wordml" xmlns:w15="http://schemas.microsoft.com/office/word/2012/wordml" xmlns:w16cex="http://schemas.microsoft.com/office/word/2018/wordml/cex" xmlns:w16cid="http://schemas.microsoft.com/office/word/2016/wordml/cid" xmlns:w16="http://schemas.microsoft.com/office/word/2018/wordml" xmlns:w16sdtdh="http://schemas.microsoft.com/office/word/2020/wordml/sdtdatahash" xmlns:w16se="http://schemas.microsoft.com/office/word/2015/wordml/symex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a14="http://schemas.microsoft.com/office/drawing/2010/main" xmlns:pic="http://schemas.openxmlformats.org/drawingml/2006/picture" xmlns:lc="http://schemas.openxmlformats.org/drawingml/2006/lockedCanvas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97651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wpc="http://schemas.microsoft.com/office/word/2010/wordprocessingCanvas" xmlns:cx="http://schemas.microsoft.com/office/drawing/2014/chartex" xmlns:cx1="http://schemas.microsoft.com/office/drawing/2015/9/8/chartex" xmlns:cx2="http://schemas.microsoft.com/office/drawing/2015/10/21/chartex" xmlns:cx3="http://schemas.microsoft.com/office/drawing/2016/5/9/chartex" xmlns:cx4="http://schemas.microsoft.com/office/drawing/2016/5/10/chartex" xmlns:cx5="http://schemas.microsoft.com/office/drawing/2016/5/11/chartex" xmlns:cx6="http://schemas.microsoft.com/office/drawing/2016/5/12/chartex" xmlns:cx7="http://schemas.microsoft.com/office/drawing/2016/5/13/chartex" xmlns:cx8="http://schemas.microsoft.com/office/drawing/2016/5/14/chartex" xmlns:mc="http://schemas.openxmlformats.org/markup-compatibility/2006" xmlns:aink="http://schemas.microsoft.com/office/drawing/2016/ink" xmlns:am3d="http://schemas.microsoft.com/office/drawing/2017/model3d" xmlns:o="urn:schemas-microsoft-com:office:office" xmlns:oel="http://schemas.microsoft.com/office/2019/extlst" xmlns:m="http://schemas.openxmlformats.org/officeDocument/2006/math" xmlns:v="urn:schemas-microsoft-com:vml" xmlns:wp14="http://schemas.microsoft.com/office/word/2010/wordprocessingDrawing" xmlns:wp="http://schemas.openxmlformats.org/drawingml/2006/wordprocessingDrawing" xmlns:w10="urn:schemas-microsoft-com:office:word" xmlns:w="http://schemas.openxmlformats.org/wordprocessingml/2006/main" xmlns:w14="http://schemas.microsoft.com/office/word/2010/wordml" xmlns:w15="http://schemas.microsoft.com/office/word/2012/wordml" xmlns:w16cex="http://schemas.microsoft.com/office/word/2018/wordml/cex" xmlns:w16cid="http://schemas.microsoft.com/office/word/2016/wordml/cid" xmlns:w16="http://schemas.microsoft.com/office/word/2018/wordml" xmlns:w16sdtdh="http://schemas.microsoft.com/office/word/2020/wordml/sdtdatahash" xmlns:w16se="http://schemas.microsoft.com/office/word/2015/wordml/symex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a14="http://schemas.microsoft.com/office/drawing/2010/main" xmlns:pic="http://schemas.openxmlformats.org/drawingml/2006/picture" xmlns:lc="http://schemas.openxmlformats.org/drawingml/2006/lockedCanvas" val="0"/>
              </a:ext>
            </a:extLst>
          </a:blip>
          <a:srcRect l="1794" r="4186"/>
          <a:stretch>
            <a:fillRect/>
          </a:stretch>
        </p:blipFill>
        <p:spPr bwMode="auto">
          <a:xfrm>
            <a:off x="4788024" y="0"/>
            <a:ext cx="4355824" cy="5292000"/>
          </a:xfrm>
          <a:prstGeom prst="rect">
            <a:avLst/>
          </a:prstGeom>
          <a:noFill/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wpc="http://schemas.microsoft.com/office/word/2010/wordprocessingCanvas" xmlns:cx="http://schemas.microsoft.com/office/drawing/2014/chartex" xmlns:cx1="http://schemas.microsoft.com/office/drawing/2015/9/8/chartex" xmlns:cx2="http://schemas.microsoft.com/office/drawing/2015/10/21/chartex" xmlns:cx3="http://schemas.microsoft.com/office/drawing/2016/5/9/chartex" xmlns:cx4="http://schemas.microsoft.com/office/drawing/2016/5/10/chartex" xmlns:cx5="http://schemas.microsoft.com/office/drawing/2016/5/11/chartex" xmlns:cx6="http://schemas.microsoft.com/office/drawing/2016/5/12/chartex" xmlns:cx7="http://schemas.microsoft.com/office/drawing/2016/5/13/chartex" xmlns:cx8="http://schemas.microsoft.com/office/drawing/2016/5/14/chartex" xmlns:mc="http://schemas.openxmlformats.org/markup-compatibility/2006" xmlns:aink="http://schemas.microsoft.com/office/drawing/2016/ink" xmlns:am3d="http://schemas.microsoft.com/office/drawing/2017/model3d" xmlns:o="urn:schemas-microsoft-com:office:office" xmlns:oel="http://schemas.microsoft.com/office/2019/extlst" xmlns:m="http://schemas.openxmlformats.org/officeDocument/2006/math" xmlns:v="urn:schemas-microsoft-com:vml" xmlns:wp14="http://schemas.microsoft.com/office/word/2010/wordprocessingDrawing" xmlns:wp="http://schemas.openxmlformats.org/drawingml/2006/wordprocessingDrawing" xmlns:w10="urn:schemas-microsoft-com:office:word" xmlns:w="http://schemas.openxmlformats.org/wordprocessingml/2006/main" xmlns:w14="http://schemas.microsoft.com/office/word/2010/wordml" xmlns:w15="http://schemas.microsoft.com/office/word/2012/wordml" xmlns:w16cex="http://schemas.microsoft.com/office/word/2018/wordml/cex" xmlns:w16cid="http://schemas.microsoft.com/office/word/2016/wordml/cid" xmlns:w16="http://schemas.microsoft.com/office/word/2018/wordml" xmlns:w16sdtdh="http://schemas.microsoft.com/office/word/2020/wordml/sdtdatahash" xmlns:w16se="http://schemas.microsoft.com/office/word/2015/wordml/symex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a14="http://schemas.microsoft.com/office/drawing/2010/main" xmlns:pic="http://schemas.openxmlformats.org/drawingml/2006/picture" xmlns:lc="http://schemas.openxmlformats.org/drawingml/2006/lockedCanvas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485148" cy="5292000"/>
          </a:xfrm>
          <a:prstGeom prst="rect">
            <a:avLst/>
          </a:prstGeom>
          <a:noFill/>
        </p:spPr>
      </p:pic>
      <p:sp>
        <p:nvSpPr>
          <p:cNvPr id="6" name="ZoneTexte 5"/>
          <p:cNvSpPr txBox="1"/>
          <p:nvPr/>
        </p:nvSpPr>
        <p:spPr>
          <a:xfrm>
            <a:off x="179512" y="5524199"/>
            <a:ext cx="38164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 smtClean="0"/>
              <a:t>Localisation d’un site de stockage de sédiments issus de dragage</a:t>
            </a:r>
            <a:endParaRPr lang="fr-FR" sz="2000" dirty="0"/>
          </a:p>
        </p:txBody>
      </p:sp>
      <p:sp>
        <p:nvSpPr>
          <p:cNvPr id="7" name="ZoneTexte 6"/>
          <p:cNvSpPr txBox="1"/>
          <p:nvPr/>
        </p:nvSpPr>
        <p:spPr>
          <a:xfrm>
            <a:off x="4716016" y="5524199"/>
            <a:ext cx="42839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 smtClean="0"/>
              <a:t>Réemploi de sédiments respectant la réglementation environnementale</a:t>
            </a:r>
            <a:endParaRPr lang="fr-FR" sz="2000" dirty="0"/>
          </a:p>
        </p:txBody>
      </p:sp>
      <p:sp>
        <p:nvSpPr>
          <p:cNvPr id="8" name="ZoneTexte 7"/>
          <p:cNvSpPr txBox="1"/>
          <p:nvPr/>
        </p:nvSpPr>
        <p:spPr>
          <a:xfrm>
            <a:off x="2627784" y="6309320"/>
            <a:ext cx="36395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/>
              <a:t>= Sensibilité à la question posée </a:t>
            </a:r>
            <a:endParaRPr lang="fr-FR" sz="20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06090"/>
          </a:xfrm>
        </p:spPr>
        <p:txBody>
          <a:bodyPr>
            <a:normAutofit fontScale="90000"/>
          </a:bodyPr>
          <a:lstStyle/>
          <a:p>
            <a:r>
              <a:rPr lang="fr-FR" b="1" dirty="0" smtClean="0"/>
              <a:t>Conclusion</a:t>
            </a:r>
            <a:endParaRPr lang="fr-FR" b="1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5328592"/>
          </a:xfrm>
        </p:spPr>
        <p:txBody>
          <a:bodyPr>
            <a:normAutofit fontScale="85000" lnSpcReduction="10000"/>
          </a:bodyPr>
          <a:lstStyle/>
          <a:p>
            <a:r>
              <a:rPr lang="fr-FR" dirty="0" smtClean="0"/>
              <a:t>RAIES encode des discours dans une nomenclature (ontologie) pour la spatialisation/l’analyse quanti/</a:t>
            </a:r>
            <a:r>
              <a:rPr lang="fr-FR" dirty="0" err="1" smtClean="0"/>
              <a:t>quali</a:t>
            </a:r>
            <a:r>
              <a:rPr lang="fr-FR" dirty="0" smtClean="0"/>
              <a:t>  des points de vue individuels ou collectifs</a:t>
            </a:r>
          </a:p>
          <a:p>
            <a:r>
              <a:rPr lang="fr-FR" dirty="0" smtClean="0"/>
              <a:t>RAIES spatialise une représentation cognitive des valeurs territoriales (cartes mentales)</a:t>
            </a:r>
          </a:p>
          <a:p>
            <a:r>
              <a:rPr lang="fr-FR" dirty="0" smtClean="0"/>
              <a:t>Contrairement aux sources des HN, RAIES ne s’appuie pas sur un corpus analogique</a:t>
            </a:r>
          </a:p>
          <a:p>
            <a:r>
              <a:rPr lang="fr-FR" dirty="0" smtClean="0"/>
              <a:t> Réponse numérique/géomatique à des problématiques du domaine des « humanités qui s’intéressent au rapport à l’espace »</a:t>
            </a:r>
          </a:p>
          <a:p>
            <a:r>
              <a:rPr lang="fr-FR" dirty="0" smtClean="0"/>
              <a:t>Permet de repositionner les choix </a:t>
            </a:r>
            <a:r>
              <a:rPr lang="fr-FR" dirty="0"/>
              <a:t>d</a:t>
            </a:r>
            <a:r>
              <a:rPr lang="fr-FR" dirty="0" smtClean="0"/>
              <a:t>es décideurs dans leur proximité avec certains acteurs</a:t>
            </a:r>
          </a:p>
          <a:p>
            <a:r>
              <a:rPr lang="fr-FR" dirty="0" smtClean="0"/>
              <a:t>Démocratie spatiale participative ?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74948" y="3328392"/>
            <a:ext cx="8229600" cy="676672"/>
          </a:xfrm>
        </p:spPr>
        <p:txBody>
          <a:bodyPr/>
          <a:lstStyle/>
          <a:p>
            <a:pPr algn="ctr">
              <a:buNone/>
            </a:pPr>
            <a:r>
              <a:rPr lang="fr-FR" dirty="0" smtClean="0"/>
              <a:t>Merci pour votre attention</a:t>
            </a:r>
            <a:endParaRPr lang="fr-FR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01597" y="102916"/>
            <a:ext cx="7370803" cy="28220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395536" y="5013176"/>
            <a:ext cx="838842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000" dirty="0" smtClean="0"/>
              <a:t>Masson E., </a:t>
            </a:r>
            <a:r>
              <a:rPr lang="fr-FR" sz="2000" dirty="0" err="1" smtClean="0"/>
              <a:t>Litot</a:t>
            </a:r>
            <a:r>
              <a:rPr lang="fr-FR" sz="2000" dirty="0" smtClean="0"/>
              <a:t> J.-B., Motte E., </a:t>
            </a:r>
            <a:r>
              <a:rPr lang="fr-FR" sz="2000" dirty="0" err="1" smtClean="0"/>
              <a:t>Blanpain</a:t>
            </a:r>
            <a:r>
              <a:rPr lang="fr-FR" sz="2000" dirty="0" smtClean="0"/>
              <a:t> O. (2022), RAIE : Des représentations spatiales à l’aide à la décision participative pour la localisation de sites. </a:t>
            </a:r>
            <a:r>
              <a:rPr lang="fr-FR" sz="2000" dirty="0" err="1" smtClean="0"/>
              <a:t>MappeMonde</a:t>
            </a:r>
            <a:r>
              <a:rPr lang="fr-FR" sz="2000" dirty="0" smtClean="0"/>
              <a:t>. DOI: http://dx.doi.org/10.4000/mappemonde.8134</a:t>
            </a:r>
            <a:endParaRPr lang="fr-FR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880120"/>
            <a:ext cx="8229600" cy="940966"/>
          </a:xfrm>
        </p:spPr>
        <p:txBody>
          <a:bodyPr>
            <a:normAutofit/>
          </a:bodyPr>
          <a:lstStyle/>
          <a:p>
            <a:r>
              <a:rPr lang="fr-FR" sz="3600" b="1" dirty="0" smtClean="0"/>
              <a:t>Le contexte de cette recherche</a:t>
            </a:r>
            <a:endParaRPr lang="fr-FR" sz="3600" b="1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95536" y="1744216"/>
            <a:ext cx="8363272" cy="5069160"/>
          </a:xfrm>
        </p:spPr>
        <p:txBody>
          <a:bodyPr>
            <a:noAutofit/>
          </a:bodyPr>
          <a:lstStyle/>
          <a:p>
            <a:r>
              <a:rPr lang="fr-FR" sz="2400" dirty="0" smtClean="0"/>
              <a:t>SURICATES : </a:t>
            </a:r>
            <a:r>
              <a:rPr lang="fr-FR" sz="2400" dirty="0" err="1"/>
              <a:t>S</a:t>
            </a:r>
            <a:r>
              <a:rPr lang="fr-FR" sz="2400" dirty="0" err="1" smtClean="0"/>
              <a:t>ediment</a:t>
            </a:r>
            <a:r>
              <a:rPr lang="fr-FR" sz="2400" dirty="0" smtClean="0"/>
              <a:t> Uses as </a:t>
            </a:r>
            <a:r>
              <a:rPr lang="fr-FR" sz="2400" dirty="0" err="1"/>
              <a:t>R</a:t>
            </a:r>
            <a:r>
              <a:rPr lang="fr-FR" sz="2400" dirty="0" err="1" smtClean="0"/>
              <a:t>esources</a:t>
            </a:r>
            <a:r>
              <a:rPr lang="fr-FR" sz="2400" dirty="0" smtClean="0"/>
              <a:t> In </a:t>
            </a:r>
            <a:r>
              <a:rPr lang="fr-FR" sz="2400" dirty="0" err="1"/>
              <a:t>C</a:t>
            </a:r>
            <a:r>
              <a:rPr lang="fr-FR" sz="2400" dirty="0" err="1" smtClean="0"/>
              <a:t>ircular</a:t>
            </a:r>
            <a:r>
              <a:rPr lang="fr-FR" sz="2400" dirty="0" smtClean="0"/>
              <a:t> And </a:t>
            </a:r>
            <a:r>
              <a:rPr lang="fr-FR" sz="2400" dirty="0"/>
              <a:t>T</a:t>
            </a:r>
            <a:r>
              <a:rPr lang="fr-FR" sz="2400" dirty="0" smtClean="0"/>
              <a:t>erritorial </a:t>
            </a:r>
            <a:r>
              <a:rPr lang="fr-FR" sz="2400" dirty="0" err="1" smtClean="0"/>
              <a:t>economiES</a:t>
            </a:r>
            <a:endParaRPr lang="fr-FR" sz="2400" dirty="0" smtClean="0"/>
          </a:p>
          <a:p>
            <a:r>
              <a:rPr lang="fr-FR" sz="2400" dirty="0" smtClean="0"/>
              <a:t>Pilotage U Lille (Eric Masson)</a:t>
            </a:r>
          </a:p>
          <a:p>
            <a:r>
              <a:rPr lang="fr-FR" sz="2400" dirty="0" smtClean="0"/>
              <a:t>14 partenaires / 4 pays / 40 personnels recherche impliqués (EC/</a:t>
            </a:r>
            <a:r>
              <a:rPr lang="fr-FR" sz="2400" dirty="0" err="1" smtClean="0"/>
              <a:t>Ing</a:t>
            </a:r>
            <a:r>
              <a:rPr lang="fr-FR" sz="2400" dirty="0" smtClean="0"/>
              <a:t>/</a:t>
            </a:r>
            <a:r>
              <a:rPr lang="fr-FR" sz="2400" dirty="0" err="1" smtClean="0"/>
              <a:t>Postdoc</a:t>
            </a:r>
            <a:r>
              <a:rPr lang="fr-FR" sz="2400" dirty="0" smtClean="0"/>
              <a:t>/</a:t>
            </a:r>
            <a:r>
              <a:rPr lang="fr-FR" sz="2400" dirty="0" err="1" smtClean="0"/>
              <a:t>Doct</a:t>
            </a:r>
            <a:r>
              <a:rPr lang="fr-FR" sz="2400" dirty="0" smtClean="0"/>
              <a:t>)</a:t>
            </a:r>
          </a:p>
          <a:p>
            <a:r>
              <a:rPr lang="fr-FR" sz="2400" dirty="0" err="1" smtClean="0"/>
              <a:t>Financ</a:t>
            </a:r>
            <a:r>
              <a:rPr lang="fr-FR" sz="2400" dirty="0" smtClean="0"/>
              <a:t>. </a:t>
            </a:r>
            <a:r>
              <a:rPr lang="fr-FR" sz="2400" dirty="0" err="1" smtClean="0"/>
              <a:t>Interreg</a:t>
            </a:r>
            <a:r>
              <a:rPr lang="fr-FR" sz="2400" dirty="0" smtClean="0"/>
              <a:t> ENO – </a:t>
            </a:r>
            <a:r>
              <a:rPr lang="fr-FR" sz="2400" dirty="0" err="1" smtClean="0"/>
              <a:t>Sub</a:t>
            </a:r>
            <a:r>
              <a:rPr lang="fr-FR" sz="2400" dirty="0" smtClean="0"/>
              <a:t>. 5.3 </a:t>
            </a:r>
            <a:r>
              <a:rPr lang="fr-FR" sz="2400" dirty="0" err="1" smtClean="0"/>
              <a:t>Mio</a:t>
            </a:r>
            <a:r>
              <a:rPr lang="fr-FR" sz="2400" dirty="0" smtClean="0"/>
              <a:t> € ERDF</a:t>
            </a:r>
          </a:p>
          <a:p>
            <a:r>
              <a:rPr lang="fr-FR" sz="2400" dirty="0" smtClean="0"/>
              <a:t>6 chantiers expérimentaux (</a:t>
            </a:r>
            <a:r>
              <a:rPr lang="fr-FR" sz="2400" dirty="0" err="1" smtClean="0"/>
              <a:t>PoR</a:t>
            </a:r>
            <a:r>
              <a:rPr lang="fr-FR" sz="2400" dirty="0" smtClean="0"/>
              <a:t>, SC, Estuaire de la Rance)</a:t>
            </a:r>
          </a:p>
          <a:p>
            <a:r>
              <a:rPr lang="fr-FR" sz="2400" dirty="0" smtClean="0"/>
              <a:t>250.000t de sédiments réutilisés</a:t>
            </a:r>
          </a:p>
          <a:p>
            <a:r>
              <a:rPr lang="fr-FR" sz="2400" dirty="0" smtClean="0"/>
              <a:t>119 rapports techniques…</a:t>
            </a:r>
          </a:p>
          <a:p>
            <a:r>
              <a:rPr lang="fr-FR" sz="2400" dirty="0" err="1" smtClean="0"/>
              <a:t>Website</a:t>
            </a:r>
            <a:r>
              <a:rPr lang="fr-FR" sz="2400" dirty="0" smtClean="0"/>
              <a:t> : https://vb.nweurope.eu/projects/project-search/suricates-sediment-uses-as-resources-in-circular-and-territorial-economies/</a:t>
            </a:r>
            <a:endParaRPr lang="fr-FR" sz="2400" dirty="0"/>
          </a:p>
        </p:txBody>
      </p:sp>
      <p:pic>
        <p:nvPicPr>
          <p:cNvPr id="4" name="Image 3"/>
          <p:cNvPicPr preferRelativeResize="0"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077874" y="0"/>
            <a:ext cx="2066126" cy="900000"/>
          </a:xfrm>
          <a:prstGeom prst="rect">
            <a:avLst/>
          </a:prstGeom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 cstate="print"/>
          <a:srcRect l="762" t="1989" r="762" b="1989"/>
          <a:stretch>
            <a:fillRect/>
          </a:stretch>
        </p:blipFill>
        <p:spPr bwMode="auto">
          <a:xfrm>
            <a:off x="62824" y="35993"/>
            <a:ext cx="2698666" cy="100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994122"/>
          </a:xfrm>
        </p:spPr>
        <p:txBody>
          <a:bodyPr>
            <a:normAutofit/>
          </a:bodyPr>
          <a:lstStyle/>
          <a:p>
            <a:r>
              <a:rPr lang="fr-FR" sz="3600" dirty="0" smtClean="0"/>
              <a:t>RAIES et Humanités Numériques ?</a:t>
            </a:r>
            <a:endParaRPr lang="fr-FR" sz="36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980728"/>
            <a:ext cx="8229600" cy="5544616"/>
          </a:xfrm>
        </p:spPr>
        <p:txBody>
          <a:bodyPr>
            <a:normAutofit fontScale="77500" lnSpcReduction="20000"/>
          </a:bodyPr>
          <a:lstStyle/>
          <a:p>
            <a:r>
              <a:rPr lang="fr-FR" dirty="0" smtClean="0"/>
              <a:t>Humanités numériques (AR7)</a:t>
            </a:r>
          </a:p>
          <a:p>
            <a:pPr lvl="1"/>
            <a:r>
              <a:rPr lang="fr-FR" dirty="0" smtClean="0"/>
              <a:t> « Analyse </a:t>
            </a:r>
            <a:r>
              <a:rPr lang="fr-FR" dirty="0"/>
              <a:t>des textes par l’espace et les lieux </a:t>
            </a:r>
            <a:r>
              <a:rPr lang="fr-FR" dirty="0" smtClean="0"/>
              <a:t>évoqués… »</a:t>
            </a:r>
          </a:p>
          <a:p>
            <a:pPr lvl="1"/>
            <a:r>
              <a:rPr lang="fr-FR" dirty="0" smtClean="0"/>
              <a:t>« …enrichir </a:t>
            </a:r>
            <a:r>
              <a:rPr lang="fr-FR" dirty="0"/>
              <a:t>et annoter les </a:t>
            </a:r>
            <a:r>
              <a:rPr lang="fr-FR" dirty="0" smtClean="0"/>
              <a:t>textes… »</a:t>
            </a:r>
          </a:p>
          <a:p>
            <a:pPr lvl="1"/>
            <a:r>
              <a:rPr lang="fr-FR" dirty="0" smtClean="0"/>
              <a:t>« Quels sont les rapports avec les humanités, la géomatique… »</a:t>
            </a:r>
          </a:p>
          <a:p>
            <a:endParaRPr lang="fr-FR" dirty="0" smtClean="0"/>
          </a:p>
          <a:p>
            <a:r>
              <a:rPr lang="fr-FR" dirty="0" smtClean="0"/>
              <a:t>Humanités numériques (RAIES) ?</a:t>
            </a:r>
          </a:p>
          <a:p>
            <a:pPr lvl="1"/>
            <a:r>
              <a:rPr lang="fr-FR" dirty="0" smtClean="0"/>
              <a:t>Encodage numérique de discours issus d’entretiens semi-directifs</a:t>
            </a:r>
          </a:p>
          <a:p>
            <a:pPr lvl="1"/>
            <a:r>
              <a:rPr lang="fr-FR" dirty="0" smtClean="0"/>
              <a:t>Modélisation spatiale de la valeur déclarative des éléments de territoire</a:t>
            </a:r>
          </a:p>
          <a:p>
            <a:pPr lvl="1"/>
            <a:r>
              <a:rPr lang="fr-FR" dirty="0" smtClean="0"/>
              <a:t>Analyse des rapports à l’espace entre les acteurs/usagers d’un territoire</a:t>
            </a:r>
          </a:p>
          <a:p>
            <a:pPr lvl="1"/>
            <a:r>
              <a:rPr lang="fr-FR" dirty="0" smtClean="0"/>
              <a:t>Usage d’un référentiel sémantique (valeurs et données)</a:t>
            </a:r>
          </a:p>
          <a:p>
            <a:pPr lvl="1"/>
            <a:r>
              <a:rPr lang="fr-FR" dirty="0" smtClean="0"/>
              <a:t>Justice spatiale / démocratie spatiale : consensus Vs conflit spatial dans la prise de décision finale</a:t>
            </a:r>
          </a:p>
          <a:p>
            <a:pPr lvl="1"/>
            <a:r>
              <a:rPr lang="fr-FR" dirty="0" smtClean="0"/>
              <a:t>Participation territoriale : </a:t>
            </a:r>
            <a:r>
              <a:rPr lang="fr-FR" dirty="0" err="1" smtClean="0"/>
              <a:t>co</a:t>
            </a:r>
            <a:r>
              <a:rPr lang="fr-FR" dirty="0" smtClean="0"/>
              <a:t>-construction  de la localisation des décisions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908720"/>
          </a:xfrm>
        </p:spPr>
        <p:txBody>
          <a:bodyPr>
            <a:normAutofit/>
          </a:bodyPr>
          <a:lstStyle/>
          <a:p>
            <a:r>
              <a:rPr lang="fr-FR" sz="3600" dirty="0" smtClean="0"/>
              <a:t>Présentation de l’outil RAIES</a:t>
            </a:r>
            <a:endParaRPr lang="fr-FR" sz="36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980728"/>
            <a:ext cx="8229600" cy="5544616"/>
          </a:xfrm>
        </p:spPr>
        <p:txBody>
          <a:bodyPr>
            <a:normAutofit fontScale="77500" lnSpcReduction="20000"/>
          </a:bodyPr>
          <a:lstStyle/>
          <a:p>
            <a:r>
              <a:rPr lang="fr-FR" dirty="0" smtClean="0"/>
              <a:t>RAIES  = Répulsion, Attraction, Inclusion, Exclusion, Sanctuarisation</a:t>
            </a:r>
          </a:p>
          <a:p>
            <a:endParaRPr lang="fr-FR" dirty="0" smtClean="0"/>
          </a:p>
          <a:p>
            <a:r>
              <a:rPr lang="fr-FR" dirty="0" smtClean="0"/>
              <a:t>Extension QGIS d’une méthode de traitement développée sous ArcGIS (ANR RGCE </a:t>
            </a:r>
            <a:r>
              <a:rPr lang="fr-FR" dirty="0" err="1" smtClean="0"/>
              <a:t>Sedibet</a:t>
            </a:r>
            <a:r>
              <a:rPr lang="fr-FR" dirty="0" smtClean="0"/>
              <a:t> 2007-2011, INTERREG </a:t>
            </a:r>
            <a:r>
              <a:rPr lang="fr-FR" dirty="0" err="1" smtClean="0"/>
              <a:t>CEAMaS</a:t>
            </a:r>
            <a:r>
              <a:rPr lang="fr-FR" smtClean="0"/>
              <a:t> 2012-2015)</a:t>
            </a:r>
            <a:endParaRPr lang="fr-FR" dirty="0" smtClean="0"/>
          </a:p>
          <a:p>
            <a:endParaRPr lang="fr-FR" dirty="0" smtClean="0"/>
          </a:p>
          <a:p>
            <a:r>
              <a:rPr lang="fr-FR" dirty="0" smtClean="0"/>
              <a:t>Système d’Aide à la Décision Spatialisée </a:t>
            </a:r>
            <a:r>
              <a:rPr lang="fr-FR" dirty="0" err="1" smtClean="0"/>
              <a:t>opensource</a:t>
            </a:r>
            <a:r>
              <a:rPr lang="fr-FR" dirty="0" smtClean="0"/>
              <a:t> (python/</a:t>
            </a:r>
            <a:r>
              <a:rPr lang="fr-FR" dirty="0" err="1"/>
              <a:t>Q</a:t>
            </a:r>
            <a:r>
              <a:rPr lang="fr-FR" dirty="0" err="1" smtClean="0"/>
              <a:t>gis</a:t>
            </a:r>
            <a:r>
              <a:rPr lang="fr-FR" dirty="0" smtClean="0"/>
              <a:t>)</a:t>
            </a:r>
          </a:p>
          <a:p>
            <a:endParaRPr lang="fr-FR" dirty="0" smtClean="0"/>
          </a:p>
          <a:p>
            <a:r>
              <a:rPr lang="fr-FR" dirty="0" smtClean="0"/>
              <a:t>Modélisation des contraintes spatiales à l’acceptation d’un localisation (à dires d’acteurs)</a:t>
            </a:r>
          </a:p>
          <a:p>
            <a:endParaRPr lang="fr-FR" dirty="0" smtClean="0"/>
          </a:p>
          <a:p>
            <a:r>
              <a:rPr lang="fr-FR" dirty="0" smtClean="0"/>
              <a:t>Sur catalogue ouvert de données open source (Européennes / Nationales/ utilisateur…)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pic>
        <p:nvPicPr>
          <p:cNvPr id="2049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830" y="0"/>
            <a:ext cx="9088674" cy="1484784"/>
          </a:xfrm>
          <a:prstGeom prst="rect">
            <a:avLst/>
          </a:prstGeom>
          <a:noFill/>
        </p:spPr>
      </p:pic>
      <p:sp>
        <p:nvSpPr>
          <p:cNvPr id="2053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15816" y="1628800"/>
            <a:ext cx="6048672" cy="5100578"/>
          </a:xfrm>
          <a:prstGeom prst="rect">
            <a:avLst/>
          </a:prstGeom>
          <a:noFill/>
        </p:spPr>
      </p:pic>
      <p:sp>
        <p:nvSpPr>
          <p:cNvPr id="9" name="Flèche droite 8"/>
          <p:cNvSpPr/>
          <p:nvPr/>
        </p:nvSpPr>
        <p:spPr>
          <a:xfrm>
            <a:off x="467544" y="3284984"/>
            <a:ext cx="2232248" cy="36004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250849" y="2607295"/>
            <a:ext cx="22329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smtClean="0"/>
              <a:t>Extension RAIES</a:t>
            </a:r>
            <a:endParaRPr lang="fr-FR" sz="2400" b="1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sp>
        <p:nvSpPr>
          <p:cNvPr id="17412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"/>
            <a:ext cx="9144000" cy="684360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-27384"/>
            <a:ext cx="9144000" cy="1143000"/>
          </a:xfrm>
        </p:spPr>
        <p:txBody>
          <a:bodyPr>
            <a:noAutofit/>
          </a:bodyPr>
          <a:lstStyle/>
          <a:p>
            <a:r>
              <a:rPr lang="fr-FR" sz="3600" dirty="0" smtClean="0"/>
              <a:t>Catalogue de description sémantique des territoires (données communes FR, SC, NL, IE)</a:t>
            </a:r>
            <a:endParaRPr lang="fr-FR" sz="3600" dirty="0"/>
          </a:p>
        </p:txBody>
      </p:sp>
      <p:pic>
        <p:nvPicPr>
          <p:cNvPr id="4" name="Image 3"/>
          <p:cNvPicPr/>
          <p:nvPr/>
        </p:nvPicPr>
        <p:blipFill>
          <a:blip r:embed="rId2" cstate="print">
            <a:extLst>
              <a:ext uri="{28A0092B-C50C-407E-A947-70E740481C1C}">
                <a14:useLocalDpi xmlns="" xmlns:wpc="http://schemas.microsoft.com/office/word/2010/wordprocessingCanvas" xmlns:cx="http://schemas.microsoft.com/office/drawing/2014/chartex" xmlns:cx1="http://schemas.microsoft.com/office/drawing/2015/9/8/chartex" xmlns:cx2="http://schemas.microsoft.com/office/drawing/2015/10/21/chartex" xmlns:cx3="http://schemas.microsoft.com/office/drawing/2016/5/9/chartex" xmlns:cx4="http://schemas.microsoft.com/office/drawing/2016/5/10/chartex" xmlns:cx5="http://schemas.microsoft.com/office/drawing/2016/5/11/chartex" xmlns:cx6="http://schemas.microsoft.com/office/drawing/2016/5/12/chartex" xmlns:cx7="http://schemas.microsoft.com/office/drawing/2016/5/13/chartex" xmlns:cx8="http://schemas.microsoft.com/office/drawing/2016/5/14/chartex" xmlns:mc="http://schemas.openxmlformats.org/markup-compatibility/2006" xmlns:aink="http://schemas.microsoft.com/office/drawing/2016/ink" xmlns:am3d="http://schemas.microsoft.com/office/drawing/2017/model3d" xmlns:o="urn:schemas-microsoft-com:office:office" xmlns:oel="http://schemas.microsoft.com/office/2019/extlst" xmlns:m="http://schemas.openxmlformats.org/officeDocument/2006/math" xmlns:v="urn:schemas-microsoft-com:vml" xmlns:wp14="http://schemas.microsoft.com/office/word/2010/wordprocessingDrawing" xmlns:wp="http://schemas.openxmlformats.org/drawingml/2006/wordprocessingDrawing" xmlns:w10="urn:schemas-microsoft-com:office:word" xmlns:w="http://schemas.openxmlformats.org/wordprocessingml/2006/main" xmlns:w14="http://schemas.microsoft.com/office/word/2010/wordml" xmlns:w15="http://schemas.microsoft.com/office/word/2012/wordml" xmlns:w16cex="http://schemas.microsoft.com/office/word/2018/wordml/cex" xmlns:w16cid="http://schemas.microsoft.com/office/word/2016/wordml/cid" xmlns:w16="http://schemas.microsoft.com/office/word/2018/wordml" xmlns:w16sdtdh="http://schemas.microsoft.com/office/word/2020/wordml/sdtdatahash" xmlns:w16se="http://schemas.microsoft.com/office/word/2015/wordml/symex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a14="http://schemas.microsoft.com/office/drawing/2010/main" xmlns:pic="http://schemas.openxmlformats.org/drawingml/2006/picture" xmlns:lc="http://schemas.openxmlformats.org/drawingml/2006/lockedCanvas" val="0"/>
              </a:ext>
            </a:extLst>
          </a:blip>
          <a:srcRect/>
          <a:stretch>
            <a:fillRect/>
          </a:stretch>
        </p:blipFill>
        <p:spPr bwMode="auto">
          <a:xfrm>
            <a:off x="251520" y="1628800"/>
            <a:ext cx="8640960" cy="48245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Autofit/>
          </a:bodyPr>
          <a:lstStyle/>
          <a:p>
            <a:r>
              <a:rPr lang="fr-FR" sz="3600" dirty="0" smtClean="0"/>
              <a:t>Application à la localisation de sites pour le réemploi sédiments issus de dragage</a:t>
            </a:r>
            <a:endParaRPr lang="fr-FR" sz="3600" dirty="0"/>
          </a:p>
        </p:txBody>
      </p:sp>
      <p:sp>
        <p:nvSpPr>
          <p:cNvPr id="5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 lnSpcReduction="10000"/>
          </a:bodyPr>
          <a:lstStyle/>
          <a:p>
            <a:r>
              <a:rPr lang="fr-FR" dirty="0" smtClean="0"/>
              <a:t>Deux séries d’entretiens</a:t>
            </a:r>
          </a:p>
          <a:p>
            <a:pPr lvl="1"/>
            <a:r>
              <a:rPr lang="fr-FR" dirty="0" smtClean="0"/>
              <a:t>Selon vous quels sont </a:t>
            </a:r>
            <a:r>
              <a:rPr lang="en-GB" dirty="0" smtClean="0"/>
              <a:t>les </a:t>
            </a:r>
            <a:r>
              <a:rPr lang="en-GB" dirty="0" err="1" smtClean="0"/>
              <a:t>contraintes</a:t>
            </a:r>
            <a:r>
              <a:rPr lang="en-GB" dirty="0" smtClean="0"/>
              <a:t> </a:t>
            </a:r>
            <a:r>
              <a:rPr lang="en-GB" dirty="0" err="1" smtClean="0"/>
              <a:t>géographiques</a:t>
            </a:r>
            <a:r>
              <a:rPr lang="en-GB" dirty="0" smtClean="0"/>
              <a:t> pour </a:t>
            </a:r>
            <a:r>
              <a:rPr lang="en-GB" dirty="0" err="1" smtClean="0"/>
              <a:t>l’implantation</a:t>
            </a:r>
            <a:r>
              <a:rPr lang="en-GB" dirty="0" smtClean="0"/>
              <a:t> d’un site de </a:t>
            </a:r>
            <a:r>
              <a:rPr lang="en-GB" dirty="0" err="1" smtClean="0"/>
              <a:t>stockage</a:t>
            </a:r>
            <a:r>
              <a:rPr lang="en-GB" dirty="0" smtClean="0"/>
              <a:t> de </a:t>
            </a:r>
            <a:r>
              <a:rPr lang="en-GB" dirty="0" err="1" smtClean="0"/>
              <a:t>sédiments</a:t>
            </a:r>
            <a:r>
              <a:rPr lang="en-GB" dirty="0" smtClean="0"/>
              <a:t> de </a:t>
            </a:r>
            <a:r>
              <a:rPr lang="en-GB" dirty="0" err="1" smtClean="0"/>
              <a:t>dragage</a:t>
            </a:r>
            <a:r>
              <a:rPr lang="en-GB" dirty="0" smtClean="0"/>
              <a:t> ?</a:t>
            </a:r>
            <a:endParaRPr lang="fr-FR" dirty="0" smtClean="0"/>
          </a:p>
          <a:p>
            <a:pPr lvl="1"/>
            <a:endParaRPr lang="en-GB" dirty="0" smtClean="0"/>
          </a:p>
          <a:p>
            <a:pPr lvl="1"/>
            <a:r>
              <a:rPr lang="en-GB" dirty="0" err="1" smtClean="0"/>
              <a:t>Selon</a:t>
            </a:r>
            <a:r>
              <a:rPr lang="en-GB" dirty="0" smtClean="0"/>
              <a:t> </a:t>
            </a:r>
            <a:r>
              <a:rPr lang="en-GB" dirty="0" err="1" smtClean="0"/>
              <a:t>vous</a:t>
            </a:r>
            <a:r>
              <a:rPr lang="en-GB" dirty="0" smtClean="0"/>
              <a:t> </a:t>
            </a:r>
            <a:r>
              <a:rPr lang="en-GB" dirty="0" err="1" smtClean="0"/>
              <a:t>quelles</a:t>
            </a:r>
            <a:r>
              <a:rPr lang="en-GB" dirty="0" smtClean="0"/>
              <a:t> </a:t>
            </a:r>
            <a:r>
              <a:rPr lang="en-GB" dirty="0" err="1" smtClean="0"/>
              <a:t>sont</a:t>
            </a:r>
            <a:r>
              <a:rPr lang="en-GB" dirty="0" smtClean="0"/>
              <a:t> les </a:t>
            </a:r>
            <a:r>
              <a:rPr lang="en-GB" dirty="0" err="1" smtClean="0"/>
              <a:t>contraintes</a:t>
            </a:r>
            <a:r>
              <a:rPr lang="en-GB" dirty="0" smtClean="0"/>
              <a:t> </a:t>
            </a:r>
            <a:r>
              <a:rPr lang="en-GB" dirty="0" err="1" smtClean="0"/>
              <a:t>géographiques</a:t>
            </a:r>
            <a:r>
              <a:rPr lang="en-GB" dirty="0" smtClean="0"/>
              <a:t> pour le </a:t>
            </a:r>
            <a:r>
              <a:rPr lang="en-GB" dirty="0" err="1" smtClean="0"/>
              <a:t>réemploi</a:t>
            </a:r>
            <a:r>
              <a:rPr lang="en-GB" dirty="0" smtClean="0"/>
              <a:t> de </a:t>
            </a:r>
            <a:r>
              <a:rPr lang="en-GB" dirty="0" err="1" smtClean="0"/>
              <a:t>sédiments</a:t>
            </a:r>
            <a:r>
              <a:rPr lang="en-GB" dirty="0" smtClean="0"/>
              <a:t> de </a:t>
            </a:r>
            <a:r>
              <a:rPr lang="en-GB" dirty="0" err="1" smtClean="0"/>
              <a:t>dragage</a:t>
            </a:r>
            <a:r>
              <a:rPr lang="en-GB" dirty="0" smtClean="0"/>
              <a:t> qui </a:t>
            </a:r>
            <a:r>
              <a:rPr lang="en-GB" dirty="0" err="1" smtClean="0"/>
              <a:t>respectent</a:t>
            </a:r>
            <a:r>
              <a:rPr lang="en-GB" dirty="0" smtClean="0"/>
              <a:t> la </a:t>
            </a:r>
            <a:r>
              <a:rPr lang="en-GB" dirty="0" err="1" smtClean="0"/>
              <a:t>réglementation</a:t>
            </a:r>
            <a:r>
              <a:rPr lang="en-GB" dirty="0" smtClean="0"/>
              <a:t> </a:t>
            </a:r>
            <a:r>
              <a:rPr lang="en-GB" dirty="0" err="1" smtClean="0"/>
              <a:t>environnementale</a:t>
            </a:r>
            <a:r>
              <a:rPr lang="en-GB" dirty="0" smtClean="0"/>
              <a:t> ?</a:t>
            </a:r>
          </a:p>
          <a:p>
            <a:r>
              <a:rPr lang="fr-FR" dirty="0" smtClean="0"/>
              <a:t>23 interviews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-27384"/>
            <a:ext cx="9144000" cy="1143000"/>
          </a:xfrm>
        </p:spPr>
        <p:txBody>
          <a:bodyPr>
            <a:normAutofit/>
          </a:bodyPr>
          <a:lstStyle/>
          <a:p>
            <a:r>
              <a:rPr lang="fr-FR" sz="3600" dirty="0" smtClean="0"/>
              <a:t>Résultat et données pour l’interprétation</a:t>
            </a:r>
            <a:endParaRPr lang="fr-FR" sz="3600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wpc="http://schemas.microsoft.com/office/word/2010/wordprocessingCanvas" xmlns:cx="http://schemas.microsoft.com/office/drawing/2014/chartex" xmlns:cx1="http://schemas.microsoft.com/office/drawing/2015/9/8/chartex" xmlns:cx2="http://schemas.microsoft.com/office/drawing/2015/10/21/chartex" xmlns:cx3="http://schemas.microsoft.com/office/drawing/2016/5/9/chartex" xmlns:cx4="http://schemas.microsoft.com/office/drawing/2016/5/10/chartex" xmlns:cx5="http://schemas.microsoft.com/office/drawing/2016/5/11/chartex" xmlns:cx6="http://schemas.microsoft.com/office/drawing/2016/5/12/chartex" xmlns:cx7="http://schemas.microsoft.com/office/drawing/2016/5/13/chartex" xmlns:cx8="http://schemas.microsoft.com/office/drawing/2016/5/14/chartex" xmlns:mc="http://schemas.openxmlformats.org/markup-compatibility/2006" xmlns:aink="http://schemas.microsoft.com/office/drawing/2016/ink" xmlns:am3d="http://schemas.microsoft.com/office/drawing/2017/model3d" xmlns:o="urn:schemas-microsoft-com:office:office" xmlns:oel="http://schemas.microsoft.com/office/2019/extlst" xmlns:m="http://schemas.openxmlformats.org/officeDocument/2006/math" xmlns:v="urn:schemas-microsoft-com:vml" xmlns:wp14="http://schemas.microsoft.com/office/word/2010/wordprocessingDrawing" xmlns:wp="http://schemas.openxmlformats.org/drawingml/2006/wordprocessingDrawing" xmlns:w10="urn:schemas-microsoft-com:office:word" xmlns:w="http://schemas.openxmlformats.org/wordprocessingml/2006/main" xmlns:w14="http://schemas.microsoft.com/office/word/2010/wordml" xmlns:w15="http://schemas.microsoft.com/office/word/2012/wordml" xmlns:w16cex="http://schemas.microsoft.com/office/word/2018/wordml/cex" xmlns:w16cid="http://schemas.microsoft.com/office/word/2016/wordml/cid" xmlns:w16="http://schemas.microsoft.com/office/word/2018/wordml" xmlns:w16sdtdh="http://schemas.microsoft.com/office/word/2020/wordml/sdtdatahash" xmlns:w16se="http://schemas.microsoft.com/office/word/2015/wordml/symex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a14="http://schemas.microsoft.com/office/drawing/2010/main" xmlns:pic="http://schemas.openxmlformats.org/drawingml/2006/picture" xmlns:lc="http://schemas.openxmlformats.org/drawingml/2006/lockedCanvas" val="0"/>
              </a:ext>
            </a:extLst>
          </a:blip>
          <a:stretch>
            <a:fillRect/>
          </a:stretch>
        </p:blipFill>
        <p:spPr bwMode="auto">
          <a:xfrm>
            <a:off x="3600000" y="836712"/>
            <a:ext cx="4968000" cy="3370570"/>
          </a:xfrm>
          <a:prstGeom prst="rect">
            <a:avLst/>
          </a:prstGeom>
          <a:noFill/>
        </p:spPr>
      </p:pic>
      <p:pic>
        <p:nvPicPr>
          <p:cNvPr id="5" name="Image 4"/>
          <p:cNvPicPr/>
          <p:nvPr/>
        </p:nvPicPr>
        <p:blipFill>
          <a:blip r:embed="rId3" cstate="print">
            <a:extLst>
              <a:ext uri="{28A0092B-C50C-407E-A947-70E740481C1C}">
                <a14:useLocalDpi xmlns="" xmlns:wpc="http://schemas.microsoft.com/office/word/2010/wordprocessingCanvas" xmlns:cx="http://schemas.microsoft.com/office/drawing/2014/chartex" xmlns:cx1="http://schemas.microsoft.com/office/drawing/2015/9/8/chartex" xmlns:cx2="http://schemas.microsoft.com/office/drawing/2015/10/21/chartex" xmlns:cx3="http://schemas.microsoft.com/office/drawing/2016/5/9/chartex" xmlns:cx4="http://schemas.microsoft.com/office/drawing/2016/5/10/chartex" xmlns:cx5="http://schemas.microsoft.com/office/drawing/2016/5/11/chartex" xmlns:cx6="http://schemas.microsoft.com/office/drawing/2016/5/12/chartex" xmlns:cx7="http://schemas.microsoft.com/office/drawing/2016/5/13/chartex" xmlns:cx8="http://schemas.microsoft.com/office/drawing/2016/5/14/chartex" xmlns:mc="http://schemas.openxmlformats.org/markup-compatibility/2006" xmlns:aink="http://schemas.microsoft.com/office/drawing/2016/ink" xmlns:am3d="http://schemas.microsoft.com/office/drawing/2017/model3d" xmlns:o="urn:schemas-microsoft-com:office:office" xmlns:oel="http://schemas.microsoft.com/office/2019/extlst" xmlns:m="http://schemas.openxmlformats.org/officeDocument/2006/math" xmlns:v="urn:schemas-microsoft-com:vml" xmlns:wp14="http://schemas.microsoft.com/office/word/2010/wordprocessingDrawing" xmlns:wp="http://schemas.openxmlformats.org/drawingml/2006/wordprocessingDrawing" xmlns:w10="urn:schemas-microsoft-com:office:word" xmlns:w="http://schemas.openxmlformats.org/wordprocessingml/2006/main" xmlns:w14="http://schemas.microsoft.com/office/word/2010/wordml" xmlns:w15="http://schemas.microsoft.com/office/word/2012/wordml" xmlns:w16cex="http://schemas.microsoft.com/office/word/2018/wordml/cex" xmlns:w16cid="http://schemas.microsoft.com/office/word/2016/wordml/cid" xmlns:w16="http://schemas.microsoft.com/office/word/2018/wordml" xmlns:w16sdtdh="http://schemas.microsoft.com/office/word/2020/wordml/sdtdatahash" xmlns:w16se="http://schemas.microsoft.com/office/word/2015/wordml/symex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a14="http://schemas.microsoft.com/office/drawing/2010/main" xmlns:pic="http://schemas.openxmlformats.org/drawingml/2006/picture" xmlns:lc="http://schemas.openxmlformats.org/drawingml/2006/lockedCanvas" val="0"/>
              </a:ext>
            </a:extLst>
          </a:blip>
          <a:srcRect/>
          <a:stretch>
            <a:fillRect/>
          </a:stretch>
        </p:blipFill>
        <p:spPr bwMode="auto">
          <a:xfrm>
            <a:off x="539552" y="4293368"/>
            <a:ext cx="4320540" cy="2448000"/>
          </a:xfrm>
          <a:prstGeom prst="rect">
            <a:avLst/>
          </a:prstGeom>
          <a:noFill/>
        </p:spPr>
      </p:pic>
      <p:pic>
        <p:nvPicPr>
          <p:cNvPr id="6" name="Image 5"/>
          <p:cNvPicPr/>
          <p:nvPr/>
        </p:nvPicPr>
        <p:blipFill>
          <a:blip r:embed="rId4" cstate="print">
            <a:extLst>
              <a:ext uri="{28A0092B-C50C-407E-A947-70E740481C1C}">
                <a14:useLocalDpi xmlns="" xmlns:wpc="http://schemas.microsoft.com/office/word/2010/wordprocessingCanvas" xmlns:cx="http://schemas.microsoft.com/office/drawing/2014/chartex" xmlns:cx1="http://schemas.microsoft.com/office/drawing/2015/9/8/chartex" xmlns:cx2="http://schemas.microsoft.com/office/drawing/2015/10/21/chartex" xmlns:cx3="http://schemas.microsoft.com/office/drawing/2016/5/9/chartex" xmlns:cx4="http://schemas.microsoft.com/office/drawing/2016/5/10/chartex" xmlns:cx5="http://schemas.microsoft.com/office/drawing/2016/5/11/chartex" xmlns:cx6="http://schemas.microsoft.com/office/drawing/2016/5/12/chartex" xmlns:cx7="http://schemas.microsoft.com/office/drawing/2016/5/13/chartex" xmlns:cx8="http://schemas.microsoft.com/office/drawing/2016/5/14/chartex" xmlns:mc="http://schemas.openxmlformats.org/markup-compatibility/2006" xmlns:aink="http://schemas.microsoft.com/office/drawing/2016/ink" xmlns:am3d="http://schemas.microsoft.com/office/drawing/2017/model3d" xmlns:o="urn:schemas-microsoft-com:office:office" xmlns:oel="http://schemas.microsoft.com/office/2019/extlst" xmlns:m="http://schemas.openxmlformats.org/officeDocument/2006/math" xmlns:v="urn:schemas-microsoft-com:vml" xmlns:wp14="http://schemas.microsoft.com/office/word/2010/wordprocessingDrawing" xmlns:wp="http://schemas.openxmlformats.org/drawingml/2006/wordprocessingDrawing" xmlns:w10="urn:schemas-microsoft-com:office:word" xmlns:w="http://schemas.openxmlformats.org/wordprocessingml/2006/main" xmlns:w14="http://schemas.microsoft.com/office/word/2010/wordml" xmlns:w15="http://schemas.microsoft.com/office/word/2012/wordml" xmlns:w16cex="http://schemas.microsoft.com/office/word/2018/wordml/cex" xmlns:w16cid="http://schemas.microsoft.com/office/word/2016/wordml/cid" xmlns:w16="http://schemas.microsoft.com/office/word/2018/wordml" xmlns:w16sdtdh="http://schemas.microsoft.com/office/word/2020/wordml/sdtdatahash" xmlns:w16se="http://schemas.microsoft.com/office/word/2015/wordml/symex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a14="http://schemas.microsoft.com/office/drawing/2010/main" xmlns:pic="http://schemas.openxmlformats.org/drawingml/2006/picture" xmlns:lc="http://schemas.openxmlformats.org/drawingml/2006/lockedCanvas" val="0"/>
              </a:ext>
            </a:extLst>
          </a:blip>
          <a:srcRect/>
          <a:stretch>
            <a:fillRect/>
          </a:stretch>
        </p:blipFill>
        <p:spPr bwMode="auto">
          <a:xfrm>
            <a:off x="4932040" y="4293096"/>
            <a:ext cx="3600400" cy="244827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7" name="ZoneTexte 6"/>
          <p:cNvSpPr txBox="1"/>
          <p:nvPr/>
        </p:nvSpPr>
        <p:spPr>
          <a:xfrm>
            <a:off x="683568" y="2060848"/>
            <a:ext cx="2426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Sortie du modèle RAIES</a:t>
            </a:r>
            <a:endParaRPr lang="fr-FR" b="1" dirty="0"/>
          </a:p>
        </p:txBody>
      </p:sp>
      <p:sp>
        <p:nvSpPr>
          <p:cNvPr id="8" name="ZoneTexte 7"/>
          <p:cNvSpPr txBox="1"/>
          <p:nvPr/>
        </p:nvSpPr>
        <p:spPr>
          <a:xfrm>
            <a:off x="827584" y="3645024"/>
            <a:ext cx="1747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Données quanti </a:t>
            </a:r>
            <a:endParaRPr lang="fr-FR" b="1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204</TotalTime>
  <Words>581</Words>
  <Application>Microsoft Office PowerPoint</Application>
  <PresentationFormat>Affichage à l'écran (4:3)</PresentationFormat>
  <Paragraphs>82</Paragraphs>
  <Slides>19</Slides>
  <Notes>0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19</vt:i4>
      </vt:variant>
    </vt:vector>
  </HeadingPairs>
  <TitlesOfParts>
    <vt:vector size="20" baseType="lpstr">
      <vt:lpstr>Thème Office</vt:lpstr>
      <vt:lpstr>L’outil RAIES: spatialisation de points de vue d’individus interviewés  Eric Masson TVES-Lille ULR 4477 </vt:lpstr>
      <vt:lpstr>Le contexte de cette recherche</vt:lpstr>
      <vt:lpstr>RAIES et Humanités Numériques ?</vt:lpstr>
      <vt:lpstr>Présentation de l’outil RAIES</vt:lpstr>
      <vt:lpstr>Diapositive 5</vt:lpstr>
      <vt:lpstr>Diapositive 6</vt:lpstr>
      <vt:lpstr>Catalogue de description sémantique des territoires (données communes FR, SC, NL, IE)</vt:lpstr>
      <vt:lpstr>Application à la localisation de sites pour le réemploi sédiments issus de dragage</vt:lpstr>
      <vt:lpstr>Résultat et données pour l’interprétation</vt:lpstr>
      <vt:lpstr>Diapositive 10</vt:lpstr>
      <vt:lpstr>Diapositive 11</vt:lpstr>
      <vt:lpstr>Diapositive 12</vt:lpstr>
      <vt:lpstr>Diapositive 13</vt:lpstr>
      <vt:lpstr>Différence de point de vue  = (carte maire) – (carte Assoc. Env.)</vt:lpstr>
      <vt:lpstr>Diapositive 15</vt:lpstr>
      <vt:lpstr>Diapositive 16</vt:lpstr>
      <vt:lpstr>Diapositive 17</vt:lpstr>
      <vt:lpstr>Conclusion</vt:lpstr>
      <vt:lpstr>Diapositive 19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L’outil RAIES: spatialisation de points de vue d’individus interviewés Eric Masson TVES-Lille ULR 4477</dc:title>
  <dc:creator>emasson</dc:creator>
  <cp:lastModifiedBy>emasson</cp:lastModifiedBy>
  <cp:revision>26</cp:revision>
  <dcterms:created xsi:type="dcterms:W3CDTF">2023-11-23T19:00:07Z</dcterms:created>
  <dcterms:modified xsi:type="dcterms:W3CDTF">2023-11-24T09:30:08Z</dcterms:modified>
</cp:coreProperties>
</file>